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Roboto"/>
      <p:regular r:id="rId15"/>
      <p:bold r:id="rId16"/>
      <p:italic r:id="rId17"/>
      <p:boldItalic r:id="rId18"/>
    </p:embeddedFont>
    <p:embeddedFont>
      <p:font typeface="Source Sans Pr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SourceSansPro-bold.fntdata"/><Relationship Id="rId11" Type="http://schemas.openxmlformats.org/officeDocument/2006/relationships/slide" Target="slides/slide7.xml"/><Relationship Id="rId22" Type="http://schemas.openxmlformats.org/officeDocument/2006/relationships/font" Target="fonts/SourceSansPro-boldItalic.fntdata"/><Relationship Id="rId10" Type="http://schemas.openxmlformats.org/officeDocument/2006/relationships/slide" Target="slides/slide6.xml"/><Relationship Id="rId21" Type="http://schemas.openxmlformats.org/officeDocument/2006/relationships/font" Target="fonts/SourceSansPro-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regular.fntdata"/><Relationship Id="rId14" Type="http://schemas.openxmlformats.org/officeDocument/2006/relationships/slide" Target="slides/slide10.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slide" Target="slides/slide1.xml"/><Relationship Id="rId19" Type="http://schemas.openxmlformats.org/officeDocument/2006/relationships/font" Target="fonts/SourceSansPro-regular.fntdata"/><Relationship Id="rId6" Type="http://schemas.openxmlformats.org/officeDocument/2006/relationships/slide" Target="slides/slide2.xml"/><Relationship Id="rId18" Type="http://schemas.openxmlformats.org/officeDocument/2006/relationships/font" Target="fonts/Roboto-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PAYTON</a:t>
            </a:r>
            <a:endParaRPr/>
          </a:p>
          <a:p>
            <a:pPr indent="0" lvl="0" marL="0" rtl="0" algn="l">
              <a:spcBef>
                <a:spcPts val="0"/>
              </a:spcBef>
              <a:spcAft>
                <a:spcPts val="0"/>
              </a:spcAft>
              <a:buNone/>
            </a:pPr>
            <a:r>
              <a:rPr lang="en-US"/>
              <a:t>Hi everyone, my name is Payton Gesek. First of all, I’d like to thank Empower Fort Worth for being here…</a:t>
            </a:r>
            <a:endParaRPr/>
          </a:p>
          <a:p>
            <a:pPr indent="0" lvl="0" marL="0" rtl="0" algn="l">
              <a:spcBef>
                <a:spcPts val="0"/>
              </a:spcBef>
              <a:spcAft>
                <a:spcPts val="0"/>
              </a:spcAft>
              <a:buNone/>
            </a:pPr>
            <a:r>
              <a:rPr lang="en-US"/>
              <a:t>Introduce the Hope Community Manual and names of group members</a:t>
            </a:r>
            <a:endParaRPr/>
          </a:p>
          <a:p>
            <a:pPr indent="-298450" lvl="0" marL="457200" rtl="0" algn="l">
              <a:spcBef>
                <a:spcPts val="0"/>
              </a:spcBef>
              <a:spcAft>
                <a:spcPts val="0"/>
              </a:spcAft>
              <a:buSzPts val="1100"/>
              <a:buChar char="-"/>
            </a:pPr>
            <a:r>
              <a:rPr lang="en-US"/>
              <a:t>We want to provide a resource to organizations that helps them implement burnout prevention into their company’s DNA and </a:t>
            </a:r>
            <a:r>
              <a:rPr lang="en-US" sz="1200">
                <a:solidFill>
                  <a:schemeClr val="dk1"/>
                </a:solidFill>
                <a:latin typeface="Source Sans Pro"/>
                <a:ea typeface="Source Sans Pro"/>
                <a:cs typeface="Source Sans Pro"/>
                <a:sym typeface="Source Sans Pro"/>
              </a:rPr>
              <a:t>let</a:t>
            </a:r>
            <a:r>
              <a:rPr lang="en-US" sz="1200">
                <a:solidFill>
                  <a:schemeClr val="dk1"/>
                </a:solidFill>
                <a:latin typeface="Source Sans Pro"/>
                <a:ea typeface="Source Sans Pro"/>
                <a:cs typeface="Source Sans Pro"/>
                <a:sym typeface="Source Sans Pro"/>
              </a:rPr>
              <a:t> employees know they have the social support needed and belonging to a community.</a:t>
            </a:r>
            <a:endParaRPr sz="200">
              <a:solidFill>
                <a:schemeClr val="dk1"/>
              </a:solidFill>
            </a:endParaRPr>
          </a:p>
        </p:txBody>
      </p:sp>
      <p:sp>
        <p:nvSpPr>
          <p:cNvPr id="159" name="Google Shape;15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38fbc10976_3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38fbc10976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DAISY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sz="1200">
                <a:solidFill>
                  <a:schemeClr val="dk1"/>
                </a:solidFill>
                <a:latin typeface="Source Sans Pro"/>
                <a:ea typeface="Source Sans Pro"/>
                <a:cs typeface="Source Sans Pro"/>
                <a:sym typeface="Source Sans Pro"/>
              </a:rPr>
              <a:t>PAYTON</a:t>
            </a:r>
            <a:endParaRPr sz="1200">
              <a:solidFill>
                <a:schemeClr val="dk1"/>
              </a:solidFill>
              <a:latin typeface="Source Sans Pro"/>
              <a:ea typeface="Source Sans Pro"/>
              <a:cs typeface="Source Sans Pro"/>
              <a:sym typeface="Source Sans Pro"/>
            </a:endParaRPr>
          </a:p>
          <a:p>
            <a:pPr indent="0" lvl="0" marL="0" rtl="0" algn="l">
              <a:lnSpc>
                <a:spcPct val="90000"/>
              </a:lnSpc>
              <a:spcBef>
                <a:spcPts val="0"/>
              </a:spcBef>
              <a:spcAft>
                <a:spcPts val="0"/>
              </a:spcAft>
              <a:buNone/>
            </a:pPr>
            <a:r>
              <a:rPr lang="en-US" sz="1200">
                <a:solidFill>
                  <a:schemeClr val="dk1"/>
                </a:solidFill>
                <a:latin typeface="Source Sans Pro"/>
                <a:ea typeface="Source Sans Pro"/>
                <a:cs typeface="Source Sans Pro"/>
                <a:sym typeface="Source Sans Pro"/>
              </a:rPr>
              <a:t>Hospitals, clinics, urgent cares, fire stations, police stations, etc. The Hope Community Manual can be a low-cost way to:</a:t>
            </a:r>
            <a:endParaRPr sz="1200">
              <a:solidFill>
                <a:schemeClr val="dk1"/>
              </a:solidFill>
              <a:latin typeface="Source Sans Pro"/>
              <a:ea typeface="Source Sans Pro"/>
              <a:cs typeface="Source Sans Pro"/>
              <a:sym typeface="Source Sans Pro"/>
            </a:endParaRPr>
          </a:p>
          <a:p>
            <a:pPr indent="-140335" lvl="0" marL="228600" rtl="0" algn="l">
              <a:lnSpc>
                <a:spcPct val="90000"/>
              </a:lnSpc>
              <a:spcBef>
                <a:spcPts val="0"/>
              </a:spcBef>
              <a:spcAft>
                <a:spcPts val="0"/>
              </a:spcAft>
              <a:buClr>
                <a:schemeClr val="dk1"/>
              </a:buClr>
              <a:buSzPts val="1200"/>
              <a:buChar char="•"/>
            </a:pPr>
            <a:r>
              <a:rPr lang="en-US" sz="1200">
                <a:solidFill>
                  <a:schemeClr val="dk1"/>
                </a:solidFill>
                <a:latin typeface="Source Sans Pro"/>
                <a:ea typeface="Source Sans Pro"/>
                <a:cs typeface="Source Sans Pro"/>
                <a:sym typeface="Source Sans Pro"/>
              </a:rPr>
              <a:t>M</a:t>
            </a:r>
            <a:r>
              <a:rPr lang="en-US" sz="1200">
                <a:solidFill>
                  <a:schemeClr val="dk1"/>
                </a:solidFill>
                <a:latin typeface="Source Sans Pro"/>
                <a:ea typeface="Source Sans Pro"/>
                <a:cs typeface="Source Sans Pro"/>
                <a:sym typeface="Source Sans Pro"/>
              </a:rPr>
              <a:t>ake helping professionals feel supported</a:t>
            </a:r>
            <a:endParaRPr sz="1200">
              <a:solidFill>
                <a:schemeClr val="dk1"/>
              </a:solidFill>
              <a:latin typeface="Source Sans Pro"/>
              <a:ea typeface="Source Sans Pro"/>
              <a:cs typeface="Source Sans Pro"/>
              <a:sym typeface="Source Sans Pro"/>
            </a:endParaRPr>
          </a:p>
          <a:p>
            <a:pPr indent="-140335" lvl="0" marL="228600" rtl="0" algn="l">
              <a:lnSpc>
                <a:spcPct val="90000"/>
              </a:lnSpc>
              <a:spcBef>
                <a:spcPts val="0"/>
              </a:spcBef>
              <a:spcAft>
                <a:spcPts val="0"/>
              </a:spcAft>
              <a:buClr>
                <a:schemeClr val="dk1"/>
              </a:buClr>
              <a:buSzPts val="1200"/>
              <a:buChar char="•"/>
            </a:pPr>
            <a:r>
              <a:rPr lang="en-US" sz="1200">
                <a:solidFill>
                  <a:schemeClr val="dk1"/>
                </a:solidFill>
                <a:latin typeface="Source Sans Pro"/>
                <a:ea typeface="Source Sans Pro"/>
                <a:cs typeface="Source Sans Pro"/>
                <a:sym typeface="Source Sans Pro"/>
              </a:rPr>
              <a:t>Prevent burnout in helping professionals</a:t>
            </a:r>
            <a:endParaRPr sz="1200">
              <a:solidFill>
                <a:schemeClr val="dk1"/>
              </a:solidFill>
              <a:latin typeface="Source Sans Pro"/>
              <a:ea typeface="Source Sans Pro"/>
              <a:cs typeface="Source Sans Pro"/>
              <a:sym typeface="Source Sans Pro"/>
            </a:endParaRPr>
          </a:p>
          <a:p>
            <a:pPr indent="-140335" lvl="0" marL="228600" rtl="0" algn="l">
              <a:lnSpc>
                <a:spcPct val="90000"/>
              </a:lnSpc>
              <a:spcBef>
                <a:spcPts val="0"/>
              </a:spcBef>
              <a:spcAft>
                <a:spcPts val="0"/>
              </a:spcAft>
              <a:buClr>
                <a:schemeClr val="dk1"/>
              </a:buClr>
              <a:buSzPts val="1200"/>
              <a:buChar char="•"/>
            </a:pPr>
            <a:r>
              <a:rPr lang="en-US" sz="1200">
                <a:solidFill>
                  <a:schemeClr val="dk1"/>
                </a:solidFill>
                <a:latin typeface="Source Sans Pro"/>
                <a:ea typeface="Source Sans Pro"/>
                <a:cs typeface="Source Sans Pro"/>
                <a:sym typeface="Source Sans Pro"/>
              </a:rPr>
              <a:t>Design support groups that are not dependent on one person</a:t>
            </a:r>
            <a:endParaRPr sz="1200">
              <a:solidFill>
                <a:schemeClr val="dk1"/>
              </a:solidFill>
              <a:latin typeface="Source Sans Pro"/>
              <a:ea typeface="Source Sans Pro"/>
              <a:cs typeface="Source Sans Pro"/>
              <a:sym typeface="Source Sans Pro"/>
            </a:endParaRPr>
          </a:p>
          <a:p>
            <a:pPr indent="-140335" lvl="0" marL="228600" rtl="0" algn="l">
              <a:lnSpc>
                <a:spcPct val="90000"/>
              </a:lnSpc>
              <a:spcBef>
                <a:spcPts val="0"/>
              </a:spcBef>
              <a:spcAft>
                <a:spcPts val="0"/>
              </a:spcAft>
              <a:buClr>
                <a:schemeClr val="dk1"/>
              </a:buClr>
              <a:buSzPts val="1200"/>
              <a:buChar char="•"/>
            </a:pPr>
            <a:r>
              <a:rPr lang="en-US" sz="1200">
                <a:solidFill>
                  <a:schemeClr val="dk1"/>
                </a:solidFill>
                <a:latin typeface="Source Sans Pro"/>
                <a:ea typeface="Source Sans Pro"/>
                <a:cs typeface="Source Sans Pro"/>
                <a:sym typeface="Source Sans Pro"/>
              </a:rPr>
              <a:t>Provide optimism to team</a:t>
            </a:r>
            <a:endParaRPr sz="1200">
              <a:solidFill>
                <a:schemeClr val="dk1"/>
              </a:solidFill>
              <a:latin typeface="Source Sans Pro"/>
              <a:ea typeface="Source Sans Pro"/>
              <a:cs typeface="Source Sans Pro"/>
              <a:sym typeface="Source Sans Pro"/>
            </a:endParaRPr>
          </a:p>
          <a:p>
            <a:pPr indent="0" lvl="0" marL="0" rtl="0" algn="l">
              <a:lnSpc>
                <a:spcPct val="90000"/>
              </a:lnSpc>
              <a:spcBef>
                <a:spcPts val="0"/>
              </a:spcBef>
              <a:spcAft>
                <a:spcPts val="0"/>
              </a:spcAft>
              <a:buNone/>
            </a:pPr>
            <a:r>
              <a:rPr lang="en-US" sz="1200">
                <a:solidFill>
                  <a:schemeClr val="dk1"/>
                </a:solidFill>
                <a:latin typeface="Source Sans Pro"/>
                <a:ea typeface="Source Sans Pro"/>
                <a:cs typeface="Source Sans Pro"/>
                <a:sym typeface="Source Sans Pro"/>
              </a:rPr>
              <a:t>Dedra will talk about our interviews with real helping professionals that laid the foundation for our design thinking project</a:t>
            </a:r>
            <a:endParaRPr sz="1200">
              <a:solidFill>
                <a:schemeClr val="dk1"/>
              </a:solidFill>
              <a:latin typeface="Source Sans Pro"/>
              <a:ea typeface="Source Sans Pro"/>
              <a:cs typeface="Source Sans Pro"/>
              <a:sym typeface="Source Sans Pro"/>
            </a:endParaRPr>
          </a:p>
        </p:txBody>
      </p:sp>
      <p:sp>
        <p:nvSpPr>
          <p:cNvPr id="181" name="Google Shape;18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sz="800">
                <a:solidFill>
                  <a:schemeClr val="dk1"/>
                </a:solidFill>
              </a:rPr>
              <a:t>DEDRA</a:t>
            </a:r>
            <a:endParaRPr sz="800">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US" sz="800">
                <a:solidFill>
                  <a:schemeClr val="dk1"/>
                </a:solidFill>
              </a:rPr>
              <a:t>Both of the helping professionals had to set up their own unique ways to support each other in a budget-friendly way.  Both groups experience significant stress at work and feel they should not be the ones asking for help because they are responsible for helping others.  After the tragic suicide from someone close to her, she started researching programs that dealt with suicide.  She found the hope squad, a peer support group and was able to implement it into Medstar.</a:t>
            </a:r>
            <a:endParaRPr sz="800">
              <a:solidFill>
                <a:schemeClr val="dk1"/>
              </a:solidFill>
            </a:endParaRPr>
          </a:p>
        </p:txBody>
      </p:sp>
      <p:sp>
        <p:nvSpPr>
          <p:cNvPr id="206" name="Google Shape;20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3c1c560259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3c1c56025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Source Sans Pro"/>
                <a:ea typeface="Source Sans Pro"/>
                <a:cs typeface="Source Sans Pro"/>
                <a:sym typeface="Source Sans Pro"/>
              </a:rPr>
              <a:t>DEDRA</a:t>
            </a:r>
            <a:endParaRPr sz="12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rPr lang="en-US" sz="1200">
                <a:solidFill>
                  <a:schemeClr val="dk1"/>
                </a:solidFill>
                <a:latin typeface="Source Sans Pro"/>
                <a:ea typeface="Source Sans Pro"/>
                <a:cs typeface="Source Sans Pro"/>
                <a:sym typeface="Source Sans Pro"/>
              </a:rPr>
              <a:t>Empower Fort Worth Mission Statement: </a:t>
            </a:r>
            <a:r>
              <a:rPr lang="en-US" sz="1200">
                <a:solidFill>
                  <a:schemeClr val="dk1"/>
                </a:solidFill>
                <a:latin typeface="Source Sans Pro"/>
                <a:ea typeface="Source Sans Pro"/>
                <a:cs typeface="Source Sans Pro"/>
                <a:sym typeface="Source Sans Pro"/>
              </a:rPr>
              <a:t>Empower our community helpers by building resilience and promoting awareness of resources to combat the stigma around seeking help.  How can other organizations implement a sustainable program that provides hope to their employees?</a:t>
            </a:r>
            <a:endParaRPr sz="12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SUZ</a:t>
            </a:r>
            <a:endParaRPr/>
          </a:p>
          <a:p>
            <a:pPr indent="0" lvl="0" marL="0" rtl="0" algn="l">
              <a:spcBef>
                <a:spcPts val="0"/>
              </a:spcBef>
              <a:spcAft>
                <a:spcPts val="0"/>
              </a:spcAft>
              <a:buNone/>
            </a:pPr>
            <a:r>
              <a:rPr lang="en-US"/>
              <a:t>-How to successfully </a:t>
            </a:r>
            <a:r>
              <a:rPr i="1" lang="en-US">
                <a:solidFill>
                  <a:schemeClr val="dk1"/>
                </a:solidFill>
              </a:rPr>
              <a:t>implement the Hope Community to promote well-being among healthcare professionals. </a:t>
            </a:r>
            <a:endParaRPr i="1">
              <a:solidFill>
                <a:schemeClr val="dk1"/>
              </a:solidFill>
            </a:endParaRPr>
          </a:p>
          <a:p>
            <a:pPr indent="0" lvl="0" marL="0" rtl="0" algn="l">
              <a:spcBef>
                <a:spcPts val="0"/>
              </a:spcBef>
              <a:spcAft>
                <a:spcPts val="0"/>
              </a:spcAft>
              <a:buNone/>
            </a:pPr>
            <a:r>
              <a:rPr i="1" lang="en-US">
                <a:solidFill>
                  <a:schemeClr val="dk1"/>
                </a:solidFill>
              </a:rPr>
              <a:t>-</a:t>
            </a:r>
            <a:r>
              <a:rPr lang="en-US">
                <a:solidFill>
                  <a:schemeClr val="dk1"/>
                </a:solidFill>
              </a:rPr>
              <a:t>With a detailed manual, organizations are able to train new hires if needed as well as additional </a:t>
            </a:r>
            <a:r>
              <a:rPr lang="en-US">
                <a:solidFill>
                  <a:schemeClr val="dk1"/>
                </a:solidFill>
              </a:rPr>
              <a:t>volunteers</a:t>
            </a:r>
            <a:r>
              <a:rPr lang="en-US">
                <a:solidFill>
                  <a:schemeClr val="dk1"/>
                </a:solidFill>
              </a:rPr>
              <a:t> and workers.</a:t>
            </a:r>
            <a:endParaRPr>
              <a:solidFill>
                <a:schemeClr val="dk1"/>
              </a:solidFill>
            </a:endParaRPr>
          </a:p>
          <a:p>
            <a:pPr indent="0" lvl="0" marL="0" rtl="0" algn="l">
              <a:spcBef>
                <a:spcPts val="0"/>
              </a:spcBef>
              <a:spcAft>
                <a:spcPts val="0"/>
              </a:spcAft>
              <a:buNone/>
            </a:pPr>
            <a:r>
              <a:rPr lang="en-US">
                <a:solidFill>
                  <a:schemeClr val="dk1"/>
                </a:solidFill>
              </a:rPr>
              <a:t>	-Valuable insight- creating safe space at work</a:t>
            </a:r>
            <a:endParaRPr>
              <a:solidFill>
                <a:schemeClr val="dk1"/>
              </a:solidFill>
            </a:endParaRPr>
          </a:p>
          <a:p>
            <a:pPr indent="0" lvl="0" marL="0" rtl="0" algn="l">
              <a:spcBef>
                <a:spcPts val="0"/>
              </a:spcBef>
              <a:spcAft>
                <a:spcPts val="0"/>
              </a:spcAft>
              <a:buNone/>
            </a:pPr>
            <a:r>
              <a:rPr lang="en-US">
                <a:solidFill>
                  <a:schemeClr val="dk1"/>
                </a:solidFill>
              </a:rPr>
              <a:t>	-Teaches how to detect early signs and symptoms</a:t>
            </a:r>
            <a:endParaRPr>
              <a:solidFill>
                <a:schemeClr val="dk1"/>
              </a:solidFill>
            </a:endParaRPr>
          </a:p>
          <a:p>
            <a:pPr indent="0" lvl="0" marL="0" rtl="0" algn="l">
              <a:spcBef>
                <a:spcPts val="0"/>
              </a:spcBef>
              <a:spcAft>
                <a:spcPts val="0"/>
              </a:spcAft>
              <a:buNone/>
            </a:pPr>
            <a:r>
              <a:rPr lang="en-US">
                <a:solidFill>
                  <a:schemeClr val="dk1"/>
                </a:solidFill>
              </a:rPr>
              <a:t>-Supports all employees</a:t>
            </a:r>
            <a:endParaRPr>
              <a:solidFill>
                <a:schemeClr val="dk1"/>
              </a:solidFill>
            </a:endParaRPr>
          </a:p>
          <a:p>
            <a:pPr indent="0" lvl="0" marL="0" rtl="0" algn="l">
              <a:spcBef>
                <a:spcPts val="0"/>
              </a:spcBef>
              <a:spcAft>
                <a:spcPts val="0"/>
              </a:spcAft>
              <a:buNone/>
            </a:pPr>
            <a:r>
              <a:rPr lang="en-US">
                <a:solidFill>
                  <a:schemeClr val="dk1"/>
                </a:solidFill>
              </a:rPr>
              <a:t>	-Reduce turnover rates by improving their wellbeing to reduce burnout; </a:t>
            </a:r>
            <a:endParaRPr>
              <a:solidFill>
                <a:schemeClr val="dk1"/>
              </a:solidFill>
            </a:endParaRPr>
          </a:p>
          <a:p>
            <a:pPr indent="457200" lvl="0" marL="0" rtl="0" algn="l">
              <a:spcBef>
                <a:spcPts val="0"/>
              </a:spcBef>
              <a:spcAft>
                <a:spcPts val="0"/>
              </a:spcAft>
              <a:buNone/>
            </a:pPr>
            <a:r>
              <a:rPr lang="en-US">
                <a:solidFill>
                  <a:schemeClr val="dk1"/>
                </a:solidFill>
              </a:rPr>
              <a:t>- also manual is able to help maintain the program after members leave and new ones join.</a:t>
            </a:r>
            <a:endParaRPr>
              <a:solidFill>
                <a:schemeClr val="dk1"/>
              </a:solidFill>
            </a:endParaRPr>
          </a:p>
          <a:p>
            <a:pPr indent="0" lvl="0" marL="0" rtl="0" algn="l">
              <a:spcBef>
                <a:spcPts val="0"/>
              </a:spcBef>
              <a:spcAft>
                <a:spcPts val="0"/>
              </a:spcAft>
              <a:buNone/>
            </a:pPr>
            <a:r>
              <a:rPr lang="en-US">
                <a:solidFill>
                  <a:schemeClr val="dk1"/>
                </a:solidFill>
              </a:rPr>
              <a:t>-Universal and customizable.</a:t>
            </a:r>
            <a:endParaRPr>
              <a:solidFill>
                <a:schemeClr val="dk1"/>
              </a:solidFill>
            </a:endParaRPr>
          </a:p>
          <a:p>
            <a:pPr indent="0" lvl="0" marL="0" rtl="0" algn="l">
              <a:spcBef>
                <a:spcPts val="0"/>
              </a:spcBef>
              <a:spcAft>
                <a:spcPts val="0"/>
              </a:spcAft>
              <a:buNone/>
            </a:pPr>
            <a:r>
              <a:rPr lang="en-US">
                <a:solidFill>
                  <a:schemeClr val="dk1"/>
                </a:solidFill>
              </a:rPr>
              <a:t>	-</a:t>
            </a:r>
            <a:endParaRPr>
              <a:solidFill>
                <a:schemeClr val="dk1"/>
              </a:solidFill>
            </a:endParaRPr>
          </a:p>
        </p:txBody>
      </p:sp>
      <p:sp>
        <p:nvSpPr>
          <p:cNvPr id="219" name="Google Shape;21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MARGARET</a:t>
            </a:r>
            <a:endParaRPr/>
          </a:p>
          <a:p>
            <a:pPr indent="0" lvl="0" marL="0" rtl="0" algn="l">
              <a:spcBef>
                <a:spcPts val="0"/>
              </a:spcBef>
              <a:spcAft>
                <a:spcPts val="0"/>
              </a:spcAft>
              <a:buNone/>
            </a:pPr>
            <a:r>
              <a:rPr lang="en-US"/>
              <a:t>In a research article by Shanafelt and Sandborg titled Supporting Peer Supporters, they discuss concerning rates regarding anxiety, depression, post-traumatic stress disorder, and burnout, especially after the pandemic. </a:t>
            </a:r>
            <a:endParaRPr/>
          </a:p>
          <a:p>
            <a:pPr indent="-298450" lvl="0" marL="457200" rtl="0" algn="l">
              <a:spcBef>
                <a:spcPts val="0"/>
              </a:spcBef>
              <a:spcAft>
                <a:spcPts val="0"/>
              </a:spcAft>
              <a:buSzPts val="1100"/>
              <a:buChar char="-"/>
            </a:pPr>
            <a:r>
              <a:rPr lang="en-US"/>
              <a:t>Evidence reveals that emotional stress and burnout are a common outcome after clinicians have experienced adverse clinical events and that peer support </a:t>
            </a:r>
            <a:r>
              <a:rPr lang="en-US"/>
              <a:t>alleviate</a:t>
            </a:r>
            <a:r>
              <a:rPr lang="en-US"/>
              <a:t> the risk outcomes.</a:t>
            </a:r>
            <a:endParaRPr/>
          </a:p>
          <a:p>
            <a:pPr indent="-298450" lvl="0" marL="457200" rtl="0" algn="l">
              <a:spcBef>
                <a:spcPts val="0"/>
              </a:spcBef>
              <a:spcAft>
                <a:spcPts val="0"/>
              </a:spcAft>
              <a:buSzPts val="1100"/>
              <a:buChar char="-"/>
            </a:pPr>
            <a:r>
              <a:rPr lang="en-US"/>
              <a:t>Peer support is a foundational </a:t>
            </a:r>
            <a:r>
              <a:rPr lang="en-US"/>
              <a:t>component</a:t>
            </a:r>
            <a:r>
              <a:rPr lang="en-US"/>
              <a:t> of support systems and they quote, </a:t>
            </a:r>
            <a:r>
              <a:rPr lang="en-US" sz="1200">
                <a:solidFill>
                  <a:srgbClr val="2E2E2E"/>
                </a:solidFill>
                <a:latin typeface="Georgia"/>
                <a:ea typeface="Georgia"/>
                <a:cs typeface="Georgia"/>
                <a:sym typeface="Georgia"/>
              </a:rPr>
              <a:t>“For such programs to be sustainable, it is essential that we care for the peer supporters who provide assistance to colleagues in need.”</a:t>
            </a:r>
            <a:endParaRPr sz="1200">
              <a:solidFill>
                <a:srgbClr val="2E2E2E"/>
              </a:solidFill>
              <a:latin typeface="Georgia"/>
              <a:ea typeface="Georgia"/>
              <a:cs typeface="Georgia"/>
              <a:sym typeface="Georgia"/>
            </a:endParaRPr>
          </a:p>
          <a:p>
            <a:pPr indent="-304800" lvl="0" marL="457200" rtl="0" algn="l">
              <a:lnSpc>
                <a:spcPct val="115000"/>
              </a:lnSpc>
              <a:spcBef>
                <a:spcPts val="0"/>
              </a:spcBef>
              <a:spcAft>
                <a:spcPts val="0"/>
              </a:spcAft>
              <a:buClr>
                <a:srgbClr val="2E2E2E"/>
              </a:buClr>
              <a:buSzPts val="1200"/>
              <a:buFont typeface="Georgia"/>
              <a:buChar char="-"/>
            </a:pPr>
            <a:r>
              <a:rPr lang="en-US">
                <a:solidFill>
                  <a:schemeClr val="dk1"/>
                </a:solidFill>
              </a:rPr>
              <a:t>-It would be ideal to have it available for all shifts because it allows for peers to vote for who they would like to lead the Hope Community. </a:t>
            </a:r>
            <a:endParaRPr>
              <a:solidFill>
                <a:schemeClr val="dk1"/>
              </a:solidFill>
            </a:endParaRPr>
          </a:p>
          <a:p>
            <a:pPr indent="-304800" lvl="0" marL="457200" rtl="0" algn="l">
              <a:lnSpc>
                <a:spcPct val="115000"/>
              </a:lnSpc>
              <a:spcBef>
                <a:spcPts val="0"/>
              </a:spcBef>
              <a:spcAft>
                <a:spcPts val="0"/>
              </a:spcAft>
              <a:buClr>
                <a:srgbClr val="2E2E2E"/>
              </a:buClr>
              <a:buSzPts val="1200"/>
              <a:buFont typeface="Georgia"/>
              <a:buChar char="-"/>
            </a:pPr>
            <a:r>
              <a:rPr lang="en-US">
                <a:solidFill>
                  <a:schemeClr val="dk1"/>
                </a:solidFill>
              </a:rPr>
              <a:t>-It’s cost effective and can increase retention to prevent burnout, which in turn saves time and money with having to train new/onboarding employees. </a:t>
            </a:r>
            <a:endParaRPr sz="1200">
              <a:solidFill>
                <a:srgbClr val="2E2E2E"/>
              </a:solidFill>
              <a:latin typeface="Georgia"/>
              <a:ea typeface="Georgia"/>
              <a:cs typeface="Georgia"/>
              <a:sym typeface="Georgia"/>
            </a:endParaRPr>
          </a:p>
        </p:txBody>
      </p:sp>
      <p:sp>
        <p:nvSpPr>
          <p:cNvPr id="239" name="Google Shape;23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MARGARET</a:t>
            </a:r>
            <a:endParaRPr/>
          </a:p>
          <a:p>
            <a:pPr indent="0" lvl="0" marL="0" rtl="0" algn="l">
              <a:spcBef>
                <a:spcPts val="0"/>
              </a:spcBef>
              <a:spcAft>
                <a:spcPts val="0"/>
              </a:spcAft>
              <a:buNone/>
            </a:pPr>
            <a:r>
              <a:rPr lang="en-US"/>
              <a:t>Here are a few ways that you can evaluate the effectiveness of the Hope Community:</a:t>
            </a:r>
            <a:endParaRPr/>
          </a:p>
          <a:p>
            <a:pPr indent="0" lvl="0" marL="0" rtl="0" algn="l">
              <a:spcBef>
                <a:spcPts val="0"/>
              </a:spcBef>
              <a:spcAft>
                <a:spcPts val="0"/>
              </a:spcAft>
              <a:buNone/>
            </a:pPr>
            <a:r>
              <a:rPr lang="en-US"/>
              <a:t>-Conduct anonymous surveys that re</a:t>
            </a:r>
            <a:r>
              <a:rPr lang="en-US">
                <a:solidFill>
                  <a:schemeClr val="dk1"/>
                </a:solidFill>
              </a:rPr>
              <a:t>gularly evaluate the effectiveness of the Hope Community Program to make necessary changes and add additional educational resources as needed.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-Collect meaningful feedback from members and continuously track data such as the number of interventions made, and the overall mental wellness of employees in the workplace.</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-Some additional resources include mental health first aid training, QPR training that can help save lives and reduce suicide, the NIH emotional wellness checklist, and the US dept of health and human services workplace well being resources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-Be open and mindful when referrals may be necessary. It’s okay to advise and refer to an advanced professional that specializes in that area.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t/>
            </a:r>
            <a:endParaRPr/>
          </a:p>
        </p:txBody>
      </p:sp>
      <p:sp>
        <p:nvSpPr>
          <p:cNvPr id="266" name="Google Shape;26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3c1c560259_5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3c1c560259_5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1 Infographic focuses on 5 health tips to maintain one’s health that can be imitated at home, such as staying active, keeping hydrated/balanced diet, managing stress, and unwinding before bed.</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2 infographic - what Hope Community stands for; raise mental health awareness, resource to advocate to preserve healthy boundaries, fosters resilience, encourages self-care, reduce mental health stigma, and reduce burnout.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38fbc10976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38fbc10976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b="1" lang="en-US" sz="1200">
                <a:solidFill>
                  <a:schemeClr val="dk1"/>
                </a:solidFill>
                <a:latin typeface="Source Sans Pro"/>
                <a:ea typeface="Source Sans Pro"/>
                <a:cs typeface="Source Sans Pro"/>
                <a:sym typeface="Source Sans Pro"/>
              </a:rPr>
              <a:t>DAISY</a:t>
            </a:r>
            <a:endParaRPr b="1" sz="1200">
              <a:solidFill>
                <a:schemeClr val="dk1"/>
              </a:solidFill>
              <a:latin typeface="Source Sans Pro"/>
              <a:ea typeface="Source Sans Pro"/>
              <a:cs typeface="Source Sans Pro"/>
              <a:sym typeface="Source Sans Pro"/>
            </a:endParaRPr>
          </a:p>
          <a:p>
            <a:pPr indent="0" lvl="0" marL="0" rtl="0" algn="l">
              <a:spcBef>
                <a:spcPts val="1000"/>
              </a:spcBef>
              <a:spcAft>
                <a:spcPts val="0"/>
              </a:spcAft>
              <a:buNone/>
            </a:pPr>
            <a:r>
              <a:rPr b="1" lang="en-US" sz="1200">
                <a:solidFill>
                  <a:schemeClr val="dk1"/>
                </a:solidFill>
                <a:latin typeface="Source Sans Pro"/>
                <a:ea typeface="Source Sans Pro"/>
                <a:cs typeface="Source Sans Pro"/>
                <a:sym typeface="Source Sans Pro"/>
              </a:rPr>
              <a:t>Payton</a:t>
            </a:r>
            <a:r>
              <a:rPr lang="en-US" sz="1200">
                <a:solidFill>
                  <a:schemeClr val="dk1"/>
                </a:solidFill>
                <a:latin typeface="Source Sans Pro"/>
                <a:ea typeface="Source Sans Pro"/>
                <a:cs typeface="Source Sans Pro"/>
                <a:sym typeface="Source Sans Pro"/>
              </a:rPr>
              <a:t> - My biggest takeaway was that the first idea is not always the best idea. There are ways to brainstorm and and combine ideas to make an even better idea at the end of the session. Sometimes as coaches, we think we know the best route for our clients, but what we really need to do is non-judgmentally brainstorm ideas and see what ideas can be combined to better serve the client’s needs and values.</a:t>
            </a:r>
            <a:endParaRPr sz="1200">
              <a:solidFill>
                <a:schemeClr val="dk1"/>
              </a:solidFill>
              <a:latin typeface="Source Sans Pro"/>
              <a:ea typeface="Source Sans Pro"/>
              <a:cs typeface="Source Sans Pro"/>
              <a:sym typeface="Source Sans Pro"/>
            </a:endParaRPr>
          </a:p>
          <a:p>
            <a:pPr indent="0" lvl="0" marL="0" rtl="0" algn="l">
              <a:spcBef>
                <a:spcPts val="1000"/>
              </a:spcBef>
              <a:spcAft>
                <a:spcPts val="0"/>
              </a:spcAft>
              <a:buNone/>
            </a:pPr>
            <a:r>
              <a:rPr b="1" lang="en-US" sz="1200">
                <a:solidFill>
                  <a:schemeClr val="dk1"/>
                </a:solidFill>
                <a:latin typeface="Source Sans Pro"/>
                <a:ea typeface="Source Sans Pro"/>
                <a:cs typeface="Source Sans Pro"/>
                <a:sym typeface="Source Sans Pro"/>
              </a:rPr>
              <a:t>Margaret</a:t>
            </a:r>
            <a:r>
              <a:rPr lang="en-US" sz="1200">
                <a:solidFill>
                  <a:schemeClr val="dk1"/>
                </a:solidFill>
                <a:latin typeface="Source Sans Pro"/>
                <a:ea typeface="Source Sans Pro"/>
                <a:cs typeface="Source Sans Pro"/>
                <a:sym typeface="Source Sans Pro"/>
              </a:rPr>
              <a:t> - Trust among team members is the foundation of effective teamwork, and just like in coaching, trust takes time to build. It allows for collaboration, and everything else will fail without teamwork. Clients are willing to be challenged if they trust the person coaching them. </a:t>
            </a:r>
            <a:endParaRPr sz="1200">
              <a:solidFill>
                <a:schemeClr val="dk1"/>
              </a:solidFill>
              <a:latin typeface="Source Sans Pro"/>
              <a:ea typeface="Source Sans Pro"/>
              <a:cs typeface="Source Sans Pro"/>
              <a:sym typeface="Source Sans Pro"/>
            </a:endParaRPr>
          </a:p>
          <a:p>
            <a:pPr indent="0" lvl="0" marL="0" rtl="0" algn="l">
              <a:spcBef>
                <a:spcPts val="1000"/>
              </a:spcBef>
              <a:spcAft>
                <a:spcPts val="0"/>
              </a:spcAft>
              <a:buNone/>
            </a:pPr>
            <a:r>
              <a:rPr b="1" lang="en-US" sz="1200">
                <a:solidFill>
                  <a:schemeClr val="dk1"/>
                </a:solidFill>
                <a:latin typeface="Source Sans Pro"/>
                <a:ea typeface="Source Sans Pro"/>
                <a:cs typeface="Source Sans Pro"/>
                <a:sym typeface="Source Sans Pro"/>
              </a:rPr>
              <a:t>Daisy</a:t>
            </a:r>
            <a:r>
              <a:rPr lang="en-US" sz="1200">
                <a:solidFill>
                  <a:schemeClr val="dk1"/>
                </a:solidFill>
                <a:latin typeface="Source Sans Pro"/>
                <a:ea typeface="Source Sans Pro"/>
                <a:cs typeface="Source Sans Pro"/>
                <a:sym typeface="Source Sans Pro"/>
              </a:rPr>
              <a:t> - The biggest takeaway for me was having the opportunity to hear how the interviewees that we [the group] interviewed cope during difficult times. They provided a great deal of information and insight into how they provide assistance for their work environments during challenging times. As a coach, it is important to develop strategies that are most appropriate for clients.</a:t>
            </a:r>
            <a:endParaRPr sz="1200">
              <a:solidFill>
                <a:schemeClr val="dk1"/>
              </a:solidFill>
              <a:latin typeface="Source Sans Pro"/>
              <a:ea typeface="Source Sans Pro"/>
              <a:cs typeface="Source Sans Pro"/>
              <a:sym typeface="Source Sans Pro"/>
            </a:endParaRPr>
          </a:p>
          <a:p>
            <a:pPr indent="0" lvl="0" marL="0" rtl="0" algn="l">
              <a:spcBef>
                <a:spcPts val="1000"/>
              </a:spcBef>
              <a:spcAft>
                <a:spcPts val="0"/>
              </a:spcAft>
              <a:buNone/>
            </a:pPr>
            <a:r>
              <a:rPr b="1" lang="en-US" sz="1200">
                <a:solidFill>
                  <a:schemeClr val="dk1"/>
                </a:solidFill>
                <a:latin typeface="Source Sans Pro"/>
                <a:ea typeface="Source Sans Pro"/>
                <a:cs typeface="Source Sans Pro"/>
                <a:sym typeface="Source Sans Pro"/>
              </a:rPr>
              <a:t>Dedra</a:t>
            </a:r>
            <a:r>
              <a:rPr lang="en-US" sz="1200">
                <a:solidFill>
                  <a:schemeClr val="dk1"/>
                </a:solidFill>
                <a:latin typeface="Source Sans Pro"/>
                <a:ea typeface="Source Sans Pro"/>
                <a:cs typeface="Source Sans Pro"/>
                <a:sym typeface="Source Sans Pro"/>
              </a:rPr>
              <a:t>- My key takeaway was with research and collaboration, we can create a program/prototype that can have a great impact on first responders and healthcare workers.  There is a great need for implementing wellness into these fields, but little financial resources are available to get the programs running.  </a:t>
            </a:r>
            <a:endParaRPr sz="1200">
              <a:solidFill>
                <a:schemeClr val="dk1"/>
              </a:solidFill>
              <a:latin typeface="Source Sans Pro"/>
              <a:ea typeface="Source Sans Pro"/>
              <a:cs typeface="Source Sans Pro"/>
              <a:sym typeface="Source Sans Pro"/>
            </a:endParaRPr>
          </a:p>
          <a:p>
            <a:pPr indent="0" lvl="0" marL="0" rtl="0" algn="l">
              <a:spcBef>
                <a:spcPts val="1000"/>
              </a:spcBef>
              <a:spcAft>
                <a:spcPts val="0"/>
              </a:spcAft>
              <a:buNone/>
            </a:pPr>
            <a:r>
              <a:rPr b="1" lang="en-US" sz="1200">
                <a:solidFill>
                  <a:schemeClr val="dk1"/>
                </a:solidFill>
                <a:latin typeface="Source Sans Pro"/>
                <a:ea typeface="Source Sans Pro"/>
                <a:cs typeface="Source Sans Pro"/>
                <a:sym typeface="Source Sans Pro"/>
              </a:rPr>
              <a:t>Suz</a:t>
            </a:r>
            <a:r>
              <a:rPr lang="en-US" sz="1200">
                <a:solidFill>
                  <a:schemeClr val="dk1"/>
                </a:solidFill>
                <a:latin typeface="Source Sans Pro"/>
                <a:ea typeface="Source Sans Pro"/>
                <a:cs typeface="Source Sans Pro"/>
                <a:sym typeface="Source Sans Pro"/>
              </a:rPr>
              <a:t> - There’s  a significant impact on mental health and well-being, especially in regard to healthcare professionals. It is important to create a safe space that allows for compassion and empathy in the workplace. Implementing a program like this can reduce stigma and increase employee satisfaction, productivity, and reduce turnover. It’s a valuable tool for promoting a healthier and more supportive workplace environment with long-term benefits.</a:t>
            </a:r>
            <a:endParaRPr sz="1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Source Sans Pro"/>
              <a:buNone/>
              <a:defRPr b="1" sz="6000" cap="none">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cap="none"/>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grpSp>
        <p:nvGrpSpPr>
          <p:cNvPr id="14" name="Google Shape;14;p2"/>
          <p:cNvGrpSpPr/>
          <p:nvPr/>
        </p:nvGrpSpPr>
        <p:grpSpPr>
          <a:xfrm>
            <a:off x="10999563" y="5987064"/>
            <a:ext cx="1054465" cy="469689"/>
            <a:chOff x="9841624" y="4115729"/>
            <a:chExt cx="602169" cy="268223"/>
          </a:xfrm>
        </p:grpSpPr>
        <p:sp>
          <p:nvSpPr>
            <p:cNvPr id="15" name="Google Shape;15;p2"/>
            <p:cNvSpPr/>
            <p:nvPr/>
          </p:nvSpPr>
          <p:spPr>
            <a:xfrm>
              <a:off x="9841624"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6" name="Google Shape;16;p2"/>
            <p:cNvSpPr/>
            <p:nvPr/>
          </p:nvSpPr>
          <p:spPr>
            <a:xfrm>
              <a:off x="9941445"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7" name="Google Shape;17;p2"/>
            <p:cNvSpPr/>
            <p:nvPr/>
          </p:nvSpPr>
          <p:spPr>
            <a:xfrm>
              <a:off x="10041267"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8" name="Google Shape;18;p2"/>
            <p:cNvSpPr/>
            <p:nvPr/>
          </p:nvSpPr>
          <p:spPr>
            <a:xfrm>
              <a:off x="10141090"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9" name="Google Shape;19;p2"/>
            <p:cNvSpPr/>
            <p:nvPr/>
          </p:nvSpPr>
          <p:spPr>
            <a:xfrm>
              <a:off x="10240911"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grpSp>
      <p:sp>
        <p:nvSpPr>
          <p:cNvPr id="20" name="Google Shape;20;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2"/>
          <p:cNvSpPr/>
          <p:nvPr/>
        </p:nvSpPr>
        <p:spPr>
          <a:xfrm>
            <a:off x="320736" y="652894"/>
            <a:ext cx="319941" cy="319941"/>
          </a:xfrm>
          <a:prstGeom prst="ellipse">
            <a:avLst/>
          </a:prstGeom>
          <a:solidFill>
            <a:srgbClr val="CDF7E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34" name="Google Shape;134;p11"/>
          <p:cNvGrpSpPr/>
          <p:nvPr/>
        </p:nvGrpSpPr>
        <p:grpSpPr>
          <a:xfrm>
            <a:off x="10999563" y="5987064"/>
            <a:ext cx="1054465" cy="469689"/>
            <a:chOff x="9841624" y="4115729"/>
            <a:chExt cx="602169" cy="268223"/>
          </a:xfrm>
        </p:grpSpPr>
        <p:sp>
          <p:nvSpPr>
            <p:cNvPr id="135" name="Google Shape;135;p11"/>
            <p:cNvSpPr/>
            <p:nvPr/>
          </p:nvSpPr>
          <p:spPr>
            <a:xfrm>
              <a:off x="9841624"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36" name="Google Shape;136;p11"/>
            <p:cNvSpPr/>
            <p:nvPr/>
          </p:nvSpPr>
          <p:spPr>
            <a:xfrm>
              <a:off x="9941445"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37" name="Google Shape;137;p11"/>
            <p:cNvSpPr/>
            <p:nvPr/>
          </p:nvSpPr>
          <p:spPr>
            <a:xfrm>
              <a:off x="10041267"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38" name="Google Shape;138;p11"/>
            <p:cNvSpPr/>
            <p:nvPr/>
          </p:nvSpPr>
          <p:spPr>
            <a:xfrm>
              <a:off x="10141090"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39" name="Google Shape;139;p11"/>
            <p:cNvSpPr/>
            <p:nvPr/>
          </p:nvSpPr>
          <p:spPr>
            <a:xfrm>
              <a:off x="10240911"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grpSp>
      <p:sp>
        <p:nvSpPr>
          <p:cNvPr id="140" name="Google Shape;14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3" name="Google Shape;143;p11"/>
          <p:cNvSpPr/>
          <p:nvPr/>
        </p:nvSpPr>
        <p:spPr>
          <a:xfrm>
            <a:off x="320736" y="652894"/>
            <a:ext cx="319941" cy="319941"/>
          </a:xfrm>
          <a:prstGeom prst="ellipse">
            <a:avLst/>
          </a:prstGeom>
          <a:solidFill>
            <a:srgbClr val="CDF7E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4" name="Shape 144"/>
        <p:cNvGrpSpPr/>
        <p:nvPr/>
      </p:nvGrpSpPr>
      <p:grpSpPr>
        <a:xfrm>
          <a:off x="0" y="0"/>
          <a:ext cx="0" cy="0"/>
          <a:chOff x="0" y="0"/>
          <a:chExt cx="0" cy="0"/>
        </a:xfrm>
      </p:grpSpPr>
      <p:sp>
        <p:nvSpPr>
          <p:cNvPr id="145" name="Google Shape;14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47" name="Google Shape;147;p12"/>
          <p:cNvGrpSpPr/>
          <p:nvPr/>
        </p:nvGrpSpPr>
        <p:grpSpPr>
          <a:xfrm>
            <a:off x="10999563" y="5987064"/>
            <a:ext cx="1054465" cy="469689"/>
            <a:chOff x="9841624" y="4115729"/>
            <a:chExt cx="602169" cy="268223"/>
          </a:xfrm>
        </p:grpSpPr>
        <p:sp>
          <p:nvSpPr>
            <p:cNvPr id="148" name="Google Shape;148;p12"/>
            <p:cNvSpPr/>
            <p:nvPr/>
          </p:nvSpPr>
          <p:spPr>
            <a:xfrm>
              <a:off x="9841624"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49" name="Google Shape;149;p12"/>
            <p:cNvSpPr/>
            <p:nvPr/>
          </p:nvSpPr>
          <p:spPr>
            <a:xfrm>
              <a:off x="9941445"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50" name="Google Shape;150;p12"/>
            <p:cNvSpPr/>
            <p:nvPr/>
          </p:nvSpPr>
          <p:spPr>
            <a:xfrm>
              <a:off x="10041267"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51" name="Google Shape;151;p12"/>
            <p:cNvSpPr/>
            <p:nvPr/>
          </p:nvSpPr>
          <p:spPr>
            <a:xfrm>
              <a:off x="10141090"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52" name="Google Shape;152;p12"/>
            <p:cNvSpPr/>
            <p:nvPr/>
          </p:nvSpPr>
          <p:spPr>
            <a:xfrm>
              <a:off x="10240911"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grpSp>
      <p:sp>
        <p:nvSpPr>
          <p:cNvPr id="153" name="Google Shape;153;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6" name="Google Shape;156;p12"/>
          <p:cNvSpPr/>
          <p:nvPr/>
        </p:nvSpPr>
        <p:spPr>
          <a:xfrm>
            <a:off x="320736" y="652894"/>
            <a:ext cx="319941" cy="319941"/>
          </a:xfrm>
          <a:prstGeom prst="ellipse">
            <a:avLst/>
          </a:prstGeom>
          <a:solidFill>
            <a:srgbClr val="CDF7E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7" name="Google Shape;27;p3"/>
          <p:cNvGrpSpPr/>
          <p:nvPr/>
        </p:nvGrpSpPr>
        <p:grpSpPr>
          <a:xfrm>
            <a:off x="10999563" y="5987064"/>
            <a:ext cx="1054465" cy="469689"/>
            <a:chOff x="9841624" y="4115729"/>
            <a:chExt cx="602169" cy="268223"/>
          </a:xfrm>
        </p:grpSpPr>
        <p:sp>
          <p:nvSpPr>
            <p:cNvPr id="28" name="Google Shape;28;p3"/>
            <p:cNvSpPr/>
            <p:nvPr/>
          </p:nvSpPr>
          <p:spPr>
            <a:xfrm>
              <a:off x="9841624"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9" name="Google Shape;29;p3"/>
            <p:cNvSpPr/>
            <p:nvPr/>
          </p:nvSpPr>
          <p:spPr>
            <a:xfrm>
              <a:off x="9941445"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30" name="Google Shape;30;p3"/>
            <p:cNvSpPr/>
            <p:nvPr/>
          </p:nvSpPr>
          <p:spPr>
            <a:xfrm>
              <a:off x="10041267"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31" name="Google Shape;31;p3"/>
            <p:cNvSpPr/>
            <p:nvPr/>
          </p:nvSpPr>
          <p:spPr>
            <a:xfrm>
              <a:off x="10141090"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32" name="Google Shape;32;p3"/>
            <p:cNvSpPr/>
            <p:nvPr/>
          </p:nvSpPr>
          <p:spPr>
            <a:xfrm>
              <a:off x="10240911"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grpSp>
      <p:sp>
        <p:nvSpPr>
          <p:cNvPr id="33" name="Google Shape;33;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3"/>
          <p:cNvSpPr/>
          <p:nvPr/>
        </p:nvSpPr>
        <p:spPr>
          <a:xfrm>
            <a:off x="320736" y="652894"/>
            <a:ext cx="319941" cy="319941"/>
          </a:xfrm>
          <a:prstGeom prst="ellipse">
            <a:avLst/>
          </a:prstGeom>
          <a:solidFill>
            <a:srgbClr val="CDF7E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Source Sans Pr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chemeClr val="dk1"/>
              </a:buClr>
              <a:buSzPts val="2000"/>
              <a:buNone/>
              <a:defRPr sz="2000">
                <a:solidFill>
                  <a:schemeClr val="dk1"/>
                </a:solidFill>
              </a:defRPr>
            </a:lvl2pPr>
            <a:lvl3pPr indent="-228600" lvl="2" marL="1371600" algn="l">
              <a:lnSpc>
                <a:spcPct val="90000"/>
              </a:lnSpc>
              <a:spcBef>
                <a:spcPts val="500"/>
              </a:spcBef>
              <a:spcAft>
                <a:spcPts val="0"/>
              </a:spcAft>
              <a:buClr>
                <a:schemeClr val="dk1"/>
              </a:buClr>
              <a:buSzPts val="1800"/>
              <a:buNone/>
              <a:defRPr sz="1800">
                <a:solidFill>
                  <a:schemeClr val="dk1"/>
                </a:solidFill>
              </a:defRPr>
            </a:lvl3pPr>
            <a:lvl4pPr indent="-228600" lvl="3" marL="1828800" algn="l">
              <a:lnSpc>
                <a:spcPct val="90000"/>
              </a:lnSpc>
              <a:spcBef>
                <a:spcPts val="500"/>
              </a:spcBef>
              <a:spcAft>
                <a:spcPts val="0"/>
              </a:spcAft>
              <a:buClr>
                <a:schemeClr val="dk1"/>
              </a:buClr>
              <a:buSzPts val="1600"/>
              <a:buNone/>
              <a:defRPr sz="1600">
                <a:solidFill>
                  <a:schemeClr val="dk1"/>
                </a:solidFill>
              </a:defRPr>
            </a:lvl4pPr>
            <a:lvl5pPr indent="-228600" lvl="4" marL="2286000" algn="l">
              <a:lnSpc>
                <a:spcPct val="90000"/>
              </a:lnSpc>
              <a:spcBef>
                <a:spcPts val="500"/>
              </a:spcBef>
              <a:spcAft>
                <a:spcPts val="0"/>
              </a:spcAft>
              <a:buClr>
                <a:schemeClr val="dk1"/>
              </a:buClr>
              <a:buSzPts val="1600"/>
              <a:buNone/>
              <a:defRPr sz="1600">
                <a:solidFill>
                  <a:schemeClr val="dk1"/>
                </a:solidFill>
              </a:defRPr>
            </a:lvl5pPr>
            <a:lvl6pPr indent="-228600" lvl="5" marL="2743200" algn="l">
              <a:lnSpc>
                <a:spcPct val="90000"/>
              </a:lnSpc>
              <a:spcBef>
                <a:spcPts val="500"/>
              </a:spcBef>
              <a:spcAft>
                <a:spcPts val="0"/>
              </a:spcAft>
              <a:buClr>
                <a:schemeClr val="dk1"/>
              </a:buClr>
              <a:buSzPts val="1600"/>
              <a:buNone/>
              <a:defRPr sz="1600">
                <a:solidFill>
                  <a:schemeClr val="dk1"/>
                </a:solidFill>
              </a:defRPr>
            </a:lvl6pPr>
            <a:lvl7pPr indent="-228600" lvl="6" marL="3200400" algn="l">
              <a:lnSpc>
                <a:spcPct val="90000"/>
              </a:lnSpc>
              <a:spcBef>
                <a:spcPts val="500"/>
              </a:spcBef>
              <a:spcAft>
                <a:spcPts val="0"/>
              </a:spcAft>
              <a:buClr>
                <a:schemeClr val="dk1"/>
              </a:buClr>
              <a:buSzPts val="1600"/>
              <a:buNone/>
              <a:defRPr sz="1600">
                <a:solidFill>
                  <a:schemeClr val="dk1"/>
                </a:solidFill>
              </a:defRPr>
            </a:lvl7pPr>
            <a:lvl8pPr indent="-228600" lvl="7" marL="3657600" algn="l">
              <a:lnSpc>
                <a:spcPct val="90000"/>
              </a:lnSpc>
              <a:spcBef>
                <a:spcPts val="500"/>
              </a:spcBef>
              <a:spcAft>
                <a:spcPts val="0"/>
              </a:spcAft>
              <a:buClr>
                <a:schemeClr val="dk1"/>
              </a:buClr>
              <a:buSzPts val="1600"/>
              <a:buNone/>
              <a:defRPr sz="1600">
                <a:solidFill>
                  <a:schemeClr val="dk1"/>
                </a:solidFill>
              </a:defRPr>
            </a:lvl8pPr>
            <a:lvl9pPr indent="-228600" lvl="8" marL="4114800" algn="l">
              <a:lnSpc>
                <a:spcPct val="90000"/>
              </a:lnSpc>
              <a:spcBef>
                <a:spcPts val="500"/>
              </a:spcBef>
              <a:spcAft>
                <a:spcPts val="0"/>
              </a:spcAft>
              <a:buClr>
                <a:schemeClr val="dk1"/>
              </a:buClr>
              <a:buSzPts val="1600"/>
              <a:buNone/>
              <a:defRPr sz="1600">
                <a:solidFill>
                  <a:schemeClr val="dk1"/>
                </a:solidFill>
              </a:defRPr>
            </a:lvl9pPr>
          </a:lstStyle>
          <a:p/>
        </p:txBody>
      </p:sp>
      <p:grpSp>
        <p:nvGrpSpPr>
          <p:cNvPr id="40" name="Google Shape;40;p4"/>
          <p:cNvGrpSpPr/>
          <p:nvPr/>
        </p:nvGrpSpPr>
        <p:grpSpPr>
          <a:xfrm>
            <a:off x="10999563" y="5987064"/>
            <a:ext cx="1054465" cy="469689"/>
            <a:chOff x="9841624" y="4115729"/>
            <a:chExt cx="602169" cy="268223"/>
          </a:xfrm>
        </p:grpSpPr>
        <p:sp>
          <p:nvSpPr>
            <p:cNvPr id="41" name="Google Shape;41;p4"/>
            <p:cNvSpPr/>
            <p:nvPr/>
          </p:nvSpPr>
          <p:spPr>
            <a:xfrm>
              <a:off x="9841624"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42" name="Google Shape;42;p4"/>
            <p:cNvSpPr/>
            <p:nvPr/>
          </p:nvSpPr>
          <p:spPr>
            <a:xfrm>
              <a:off x="9941445"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43" name="Google Shape;43;p4"/>
            <p:cNvSpPr/>
            <p:nvPr/>
          </p:nvSpPr>
          <p:spPr>
            <a:xfrm>
              <a:off x="10041267"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44" name="Google Shape;44;p4"/>
            <p:cNvSpPr/>
            <p:nvPr/>
          </p:nvSpPr>
          <p:spPr>
            <a:xfrm>
              <a:off x="10141090"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45" name="Google Shape;45;p4"/>
            <p:cNvSpPr/>
            <p:nvPr/>
          </p:nvSpPr>
          <p:spPr>
            <a:xfrm>
              <a:off x="10240911"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grpSp>
      <p:sp>
        <p:nvSpPr>
          <p:cNvPr id="46" name="Google Shape;4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9" name="Google Shape;49;p4"/>
          <p:cNvSpPr/>
          <p:nvPr/>
        </p:nvSpPr>
        <p:spPr>
          <a:xfrm>
            <a:off x="320736" y="652894"/>
            <a:ext cx="319941" cy="319941"/>
          </a:xfrm>
          <a:prstGeom prst="ellipse">
            <a:avLst/>
          </a:prstGeom>
          <a:solidFill>
            <a:srgbClr val="CDF7E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4" name="Google Shape;54;p5"/>
          <p:cNvGrpSpPr/>
          <p:nvPr/>
        </p:nvGrpSpPr>
        <p:grpSpPr>
          <a:xfrm>
            <a:off x="10999563" y="5987064"/>
            <a:ext cx="1054465" cy="469689"/>
            <a:chOff x="9841624" y="4115729"/>
            <a:chExt cx="602169" cy="268223"/>
          </a:xfrm>
        </p:grpSpPr>
        <p:sp>
          <p:nvSpPr>
            <p:cNvPr id="55" name="Google Shape;55;p5"/>
            <p:cNvSpPr/>
            <p:nvPr/>
          </p:nvSpPr>
          <p:spPr>
            <a:xfrm>
              <a:off x="9841624"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56" name="Google Shape;56;p5"/>
            <p:cNvSpPr/>
            <p:nvPr/>
          </p:nvSpPr>
          <p:spPr>
            <a:xfrm>
              <a:off x="9941445"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57" name="Google Shape;57;p5"/>
            <p:cNvSpPr/>
            <p:nvPr/>
          </p:nvSpPr>
          <p:spPr>
            <a:xfrm>
              <a:off x="10041267"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58" name="Google Shape;58;p5"/>
            <p:cNvSpPr/>
            <p:nvPr/>
          </p:nvSpPr>
          <p:spPr>
            <a:xfrm>
              <a:off x="10141090"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59" name="Google Shape;59;p5"/>
            <p:cNvSpPr/>
            <p:nvPr/>
          </p:nvSpPr>
          <p:spPr>
            <a:xfrm>
              <a:off x="10240911"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grpSp>
      <p:sp>
        <p:nvSpPr>
          <p:cNvPr id="60" name="Google Shape;6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3" name="Google Shape;63;p5"/>
          <p:cNvSpPr/>
          <p:nvPr/>
        </p:nvSpPr>
        <p:spPr>
          <a:xfrm>
            <a:off x="320736" y="652894"/>
            <a:ext cx="319941" cy="319941"/>
          </a:xfrm>
          <a:prstGeom prst="ellipse">
            <a:avLst/>
          </a:prstGeom>
          <a:solidFill>
            <a:srgbClr val="CDF7E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 name="Shape 64"/>
        <p:cNvGrpSpPr/>
        <p:nvPr/>
      </p:nvGrpSpPr>
      <p:grpSpPr>
        <a:xfrm>
          <a:off x="0" y="0"/>
          <a:ext cx="0" cy="0"/>
          <a:chOff x="0" y="0"/>
          <a:chExt cx="0" cy="0"/>
        </a:xfrm>
      </p:grpSpPr>
      <p:sp>
        <p:nvSpPr>
          <p:cNvPr id="65" name="Google Shape;65;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 name="Google Shape;69;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0" name="Google Shape;70;p6"/>
          <p:cNvGrpSpPr/>
          <p:nvPr/>
        </p:nvGrpSpPr>
        <p:grpSpPr>
          <a:xfrm>
            <a:off x="10999563" y="5987064"/>
            <a:ext cx="1054465" cy="469689"/>
            <a:chOff x="9841624" y="4115729"/>
            <a:chExt cx="602169" cy="268223"/>
          </a:xfrm>
        </p:grpSpPr>
        <p:sp>
          <p:nvSpPr>
            <p:cNvPr id="71" name="Google Shape;71;p6"/>
            <p:cNvSpPr/>
            <p:nvPr/>
          </p:nvSpPr>
          <p:spPr>
            <a:xfrm>
              <a:off x="9841624"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72" name="Google Shape;72;p6"/>
            <p:cNvSpPr/>
            <p:nvPr/>
          </p:nvSpPr>
          <p:spPr>
            <a:xfrm>
              <a:off x="9941445"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73" name="Google Shape;73;p6"/>
            <p:cNvSpPr/>
            <p:nvPr/>
          </p:nvSpPr>
          <p:spPr>
            <a:xfrm>
              <a:off x="10041267"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74" name="Google Shape;74;p6"/>
            <p:cNvSpPr/>
            <p:nvPr/>
          </p:nvSpPr>
          <p:spPr>
            <a:xfrm>
              <a:off x="10141090"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75" name="Google Shape;75;p6"/>
            <p:cNvSpPr/>
            <p:nvPr/>
          </p:nvSpPr>
          <p:spPr>
            <a:xfrm>
              <a:off x="10240911"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grpSp>
      <p:sp>
        <p:nvSpPr>
          <p:cNvPr id="76" name="Google Shape;7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9" name="Google Shape;79;p6"/>
          <p:cNvSpPr/>
          <p:nvPr/>
        </p:nvSpPr>
        <p:spPr>
          <a:xfrm>
            <a:off x="320736" y="652894"/>
            <a:ext cx="319941" cy="319941"/>
          </a:xfrm>
          <a:prstGeom prst="ellipse">
            <a:avLst/>
          </a:prstGeom>
          <a:solidFill>
            <a:srgbClr val="CDF7E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82" name="Google Shape;82;p7"/>
          <p:cNvGrpSpPr/>
          <p:nvPr/>
        </p:nvGrpSpPr>
        <p:grpSpPr>
          <a:xfrm>
            <a:off x="10999563" y="5987064"/>
            <a:ext cx="1054465" cy="469689"/>
            <a:chOff x="9841624" y="4115729"/>
            <a:chExt cx="602169" cy="268223"/>
          </a:xfrm>
        </p:grpSpPr>
        <p:sp>
          <p:nvSpPr>
            <p:cNvPr id="83" name="Google Shape;83;p7"/>
            <p:cNvSpPr/>
            <p:nvPr/>
          </p:nvSpPr>
          <p:spPr>
            <a:xfrm>
              <a:off x="9841624"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84" name="Google Shape;84;p7"/>
            <p:cNvSpPr/>
            <p:nvPr/>
          </p:nvSpPr>
          <p:spPr>
            <a:xfrm>
              <a:off x="9941445"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85" name="Google Shape;85;p7"/>
            <p:cNvSpPr/>
            <p:nvPr/>
          </p:nvSpPr>
          <p:spPr>
            <a:xfrm>
              <a:off x="10041267"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86" name="Google Shape;86;p7"/>
            <p:cNvSpPr/>
            <p:nvPr/>
          </p:nvSpPr>
          <p:spPr>
            <a:xfrm>
              <a:off x="10141090"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87" name="Google Shape;87;p7"/>
            <p:cNvSpPr/>
            <p:nvPr/>
          </p:nvSpPr>
          <p:spPr>
            <a:xfrm>
              <a:off x="10240911"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grpSp>
      <p:sp>
        <p:nvSpPr>
          <p:cNvPr id="88" name="Google Shape;8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7"/>
          <p:cNvSpPr/>
          <p:nvPr/>
        </p:nvSpPr>
        <p:spPr>
          <a:xfrm>
            <a:off x="320736" y="652894"/>
            <a:ext cx="319941" cy="319941"/>
          </a:xfrm>
          <a:prstGeom prst="ellipse">
            <a:avLst/>
          </a:prstGeom>
          <a:solidFill>
            <a:srgbClr val="CDF7E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2" name="Shape 92"/>
        <p:cNvGrpSpPr/>
        <p:nvPr/>
      </p:nvGrpSpPr>
      <p:grpSpPr>
        <a:xfrm>
          <a:off x="0" y="0"/>
          <a:ext cx="0" cy="0"/>
          <a:chOff x="0" y="0"/>
          <a:chExt cx="0" cy="0"/>
        </a:xfrm>
      </p:grpSpPr>
      <p:grpSp>
        <p:nvGrpSpPr>
          <p:cNvPr id="93" name="Google Shape;93;p8"/>
          <p:cNvGrpSpPr/>
          <p:nvPr/>
        </p:nvGrpSpPr>
        <p:grpSpPr>
          <a:xfrm>
            <a:off x="10999563" y="5987064"/>
            <a:ext cx="1054465" cy="469689"/>
            <a:chOff x="9841624" y="4115729"/>
            <a:chExt cx="602169" cy="268223"/>
          </a:xfrm>
        </p:grpSpPr>
        <p:sp>
          <p:nvSpPr>
            <p:cNvPr id="94" name="Google Shape;94;p8"/>
            <p:cNvSpPr/>
            <p:nvPr/>
          </p:nvSpPr>
          <p:spPr>
            <a:xfrm>
              <a:off x="9841624"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95" name="Google Shape;95;p8"/>
            <p:cNvSpPr/>
            <p:nvPr/>
          </p:nvSpPr>
          <p:spPr>
            <a:xfrm>
              <a:off x="9941445"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96" name="Google Shape;96;p8"/>
            <p:cNvSpPr/>
            <p:nvPr/>
          </p:nvSpPr>
          <p:spPr>
            <a:xfrm>
              <a:off x="10041267"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97" name="Google Shape;97;p8"/>
            <p:cNvSpPr/>
            <p:nvPr/>
          </p:nvSpPr>
          <p:spPr>
            <a:xfrm>
              <a:off x="10141090"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98" name="Google Shape;98;p8"/>
            <p:cNvSpPr/>
            <p:nvPr/>
          </p:nvSpPr>
          <p:spPr>
            <a:xfrm>
              <a:off x="10240911"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grpSp>
      <p:sp>
        <p:nvSpPr>
          <p:cNvPr id="99" name="Google Shape;99;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2" name="Google Shape;102;p8"/>
          <p:cNvSpPr/>
          <p:nvPr/>
        </p:nvSpPr>
        <p:spPr>
          <a:xfrm>
            <a:off x="320736" y="652894"/>
            <a:ext cx="319941" cy="319941"/>
          </a:xfrm>
          <a:prstGeom prst="ellipse">
            <a:avLst/>
          </a:prstGeom>
          <a:solidFill>
            <a:srgbClr val="CDF7E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3" name="Shape 103"/>
        <p:cNvGrpSpPr/>
        <p:nvPr/>
      </p:nvGrpSpPr>
      <p:grpSpPr>
        <a:xfrm>
          <a:off x="0" y="0"/>
          <a:ext cx="0" cy="0"/>
          <a:chOff x="0" y="0"/>
          <a:chExt cx="0" cy="0"/>
        </a:xfrm>
      </p:grpSpPr>
      <p:sp>
        <p:nvSpPr>
          <p:cNvPr id="104" name="Google Shape;104;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Source Sans Pr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6" name="Google Shape;106;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grpSp>
        <p:nvGrpSpPr>
          <p:cNvPr id="107" name="Google Shape;107;p9"/>
          <p:cNvGrpSpPr/>
          <p:nvPr/>
        </p:nvGrpSpPr>
        <p:grpSpPr>
          <a:xfrm>
            <a:off x="10999563" y="5987064"/>
            <a:ext cx="1054465" cy="469689"/>
            <a:chOff x="9841624" y="4115729"/>
            <a:chExt cx="602169" cy="268223"/>
          </a:xfrm>
        </p:grpSpPr>
        <p:sp>
          <p:nvSpPr>
            <p:cNvPr id="108" name="Google Shape;108;p9"/>
            <p:cNvSpPr/>
            <p:nvPr/>
          </p:nvSpPr>
          <p:spPr>
            <a:xfrm>
              <a:off x="9841624"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09" name="Google Shape;109;p9"/>
            <p:cNvSpPr/>
            <p:nvPr/>
          </p:nvSpPr>
          <p:spPr>
            <a:xfrm>
              <a:off x="9941445"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10" name="Google Shape;110;p9"/>
            <p:cNvSpPr/>
            <p:nvPr/>
          </p:nvSpPr>
          <p:spPr>
            <a:xfrm>
              <a:off x="10041267"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11" name="Google Shape;111;p9"/>
            <p:cNvSpPr/>
            <p:nvPr/>
          </p:nvSpPr>
          <p:spPr>
            <a:xfrm>
              <a:off x="10141090"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12" name="Google Shape;112;p9"/>
            <p:cNvSpPr/>
            <p:nvPr/>
          </p:nvSpPr>
          <p:spPr>
            <a:xfrm>
              <a:off x="10240911"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grpSp>
      <p:sp>
        <p:nvSpPr>
          <p:cNvPr id="113" name="Google Shape;11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6" name="Google Shape;116;p9"/>
          <p:cNvSpPr/>
          <p:nvPr/>
        </p:nvSpPr>
        <p:spPr>
          <a:xfrm>
            <a:off x="320736" y="652894"/>
            <a:ext cx="319941" cy="319941"/>
          </a:xfrm>
          <a:prstGeom prst="ellipse">
            <a:avLst/>
          </a:prstGeom>
          <a:solidFill>
            <a:srgbClr val="CDF7E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7" name="Shape 117"/>
        <p:cNvGrpSpPr/>
        <p:nvPr/>
      </p:nvGrpSpPr>
      <p:grpSpPr>
        <a:xfrm>
          <a:off x="0" y="0"/>
          <a:ext cx="0" cy="0"/>
          <a:chOff x="0" y="0"/>
          <a:chExt cx="0" cy="0"/>
        </a:xfrm>
      </p:grpSpPr>
      <p:sp>
        <p:nvSpPr>
          <p:cNvPr id="118" name="Google Shape;118;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Source Sans Pr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10"/>
          <p:cNvSpPr/>
          <p:nvPr>
            <p:ph idx="2" type="pic"/>
          </p:nvPr>
        </p:nvSpPr>
        <p:spPr>
          <a:xfrm>
            <a:off x="5183188" y="987425"/>
            <a:ext cx="6172200" cy="4873625"/>
          </a:xfrm>
          <a:prstGeom prst="rect">
            <a:avLst/>
          </a:prstGeom>
          <a:noFill/>
          <a:ln>
            <a:noFill/>
          </a:ln>
        </p:spPr>
      </p:sp>
      <p:sp>
        <p:nvSpPr>
          <p:cNvPr id="120" name="Google Shape;120;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grpSp>
        <p:nvGrpSpPr>
          <p:cNvPr id="121" name="Google Shape;121;p10"/>
          <p:cNvGrpSpPr/>
          <p:nvPr/>
        </p:nvGrpSpPr>
        <p:grpSpPr>
          <a:xfrm>
            <a:off x="10999563" y="5987064"/>
            <a:ext cx="1054465" cy="469689"/>
            <a:chOff x="9841624" y="4115729"/>
            <a:chExt cx="602169" cy="268223"/>
          </a:xfrm>
        </p:grpSpPr>
        <p:sp>
          <p:nvSpPr>
            <p:cNvPr id="122" name="Google Shape;122;p10"/>
            <p:cNvSpPr/>
            <p:nvPr/>
          </p:nvSpPr>
          <p:spPr>
            <a:xfrm>
              <a:off x="9841624"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23" name="Google Shape;123;p10"/>
            <p:cNvSpPr/>
            <p:nvPr/>
          </p:nvSpPr>
          <p:spPr>
            <a:xfrm>
              <a:off x="9941445"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24" name="Google Shape;124;p10"/>
            <p:cNvSpPr/>
            <p:nvPr/>
          </p:nvSpPr>
          <p:spPr>
            <a:xfrm>
              <a:off x="10041267"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25" name="Google Shape;125;p10"/>
            <p:cNvSpPr/>
            <p:nvPr/>
          </p:nvSpPr>
          <p:spPr>
            <a:xfrm>
              <a:off x="10141090"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26" name="Google Shape;126;p10"/>
            <p:cNvSpPr/>
            <p:nvPr/>
          </p:nvSpPr>
          <p:spPr>
            <a:xfrm>
              <a:off x="10240911"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grpSp>
      <p:sp>
        <p:nvSpPr>
          <p:cNvPr id="127" name="Google Shape;127;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0" name="Google Shape;130;p10"/>
          <p:cNvSpPr/>
          <p:nvPr/>
        </p:nvSpPr>
        <p:spPr>
          <a:xfrm>
            <a:off x="320736" y="652894"/>
            <a:ext cx="319941" cy="319941"/>
          </a:xfrm>
          <a:prstGeom prst="ellipse">
            <a:avLst/>
          </a:prstGeom>
          <a:solidFill>
            <a:srgbClr val="CDF7E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Source Sans Pro"/>
              <a:buNone/>
              <a:defRPr b="0" i="0" sz="4400" u="none" cap="none" strike="noStrik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Source Sans Pro"/>
                <a:ea typeface="Source Sans Pro"/>
                <a:cs typeface="Source Sans Pro"/>
                <a:sym typeface="Source Sans Pr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Source Sans Pro"/>
                <a:ea typeface="Source Sans Pro"/>
                <a:cs typeface="Source Sans Pro"/>
                <a:sym typeface="Source Sans Pr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200" u="none" cap="none" strike="noStrike">
                <a:solidFill>
                  <a:schemeClr val="dk1"/>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1200" u="none" cap="none" strike="noStrike">
                <a:solidFill>
                  <a:schemeClr val="dk1"/>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u="none" cap="none" strike="noStrike">
                <a:solidFill>
                  <a:schemeClr val="dk1"/>
                </a:solidFill>
                <a:latin typeface="Source Sans Pro"/>
                <a:ea typeface="Source Sans Pro"/>
                <a:cs typeface="Source Sans Pro"/>
                <a:sym typeface="Source Sans Pro"/>
              </a:defRPr>
            </a:lvl1pPr>
            <a:lvl2pPr indent="0" lvl="1" marL="0" marR="0" rtl="0" algn="r">
              <a:spcBef>
                <a:spcPts val="0"/>
              </a:spcBef>
              <a:buNone/>
              <a:defRPr b="1" i="0" sz="1200" u="none" cap="none" strike="noStrike">
                <a:solidFill>
                  <a:schemeClr val="dk1"/>
                </a:solidFill>
                <a:latin typeface="Source Sans Pro"/>
                <a:ea typeface="Source Sans Pro"/>
                <a:cs typeface="Source Sans Pro"/>
                <a:sym typeface="Source Sans Pro"/>
              </a:defRPr>
            </a:lvl2pPr>
            <a:lvl3pPr indent="0" lvl="2" marL="0" marR="0" rtl="0" algn="r">
              <a:spcBef>
                <a:spcPts val="0"/>
              </a:spcBef>
              <a:buNone/>
              <a:defRPr b="1" i="0" sz="1200" u="none" cap="none" strike="noStrike">
                <a:solidFill>
                  <a:schemeClr val="dk1"/>
                </a:solidFill>
                <a:latin typeface="Source Sans Pro"/>
                <a:ea typeface="Source Sans Pro"/>
                <a:cs typeface="Source Sans Pro"/>
                <a:sym typeface="Source Sans Pro"/>
              </a:defRPr>
            </a:lvl3pPr>
            <a:lvl4pPr indent="0" lvl="3" marL="0" marR="0" rtl="0" algn="r">
              <a:spcBef>
                <a:spcPts val="0"/>
              </a:spcBef>
              <a:buNone/>
              <a:defRPr b="1" i="0" sz="1200" u="none" cap="none" strike="noStrike">
                <a:solidFill>
                  <a:schemeClr val="dk1"/>
                </a:solidFill>
                <a:latin typeface="Source Sans Pro"/>
                <a:ea typeface="Source Sans Pro"/>
                <a:cs typeface="Source Sans Pro"/>
                <a:sym typeface="Source Sans Pro"/>
              </a:defRPr>
            </a:lvl4pPr>
            <a:lvl5pPr indent="0" lvl="4" marL="0" marR="0" rtl="0" algn="r">
              <a:spcBef>
                <a:spcPts val="0"/>
              </a:spcBef>
              <a:buNone/>
              <a:defRPr b="1" i="0" sz="1200" u="none" cap="none" strike="noStrike">
                <a:solidFill>
                  <a:schemeClr val="dk1"/>
                </a:solidFill>
                <a:latin typeface="Source Sans Pro"/>
                <a:ea typeface="Source Sans Pro"/>
                <a:cs typeface="Source Sans Pro"/>
                <a:sym typeface="Source Sans Pro"/>
              </a:defRPr>
            </a:lvl5pPr>
            <a:lvl6pPr indent="0" lvl="5" marL="0" marR="0" rtl="0" algn="r">
              <a:spcBef>
                <a:spcPts val="0"/>
              </a:spcBef>
              <a:buNone/>
              <a:defRPr b="1" i="0" sz="1200" u="none" cap="none" strike="noStrike">
                <a:solidFill>
                  <a:schemeClr val="dk1"/>
                </a:solidFill>
                <a:latin typeface="Source Sans Pro"/>
                <a:ea typeface="Source Sans Pro"/>
                <a:cs typeface="Source Sans Pro"/>
                <a:sym typeface="Source Sans Pro"/>
              </a:defRPr>
            </a:lvl6pPr>
            <a:lvl7pPr indent="0" lvl="6" marL="0" marR="0" rtl="0" algn="r">
              <a:spcBef>
                <a:spcPts val="0"/>
              </a:spcBef>
              <a:buNone/>
              <a:defRPr b="1" i="0" sz="1200" u="none" cap="none" strike="noStrike">
                <a:solidFill>
                  <a:schemeClr val="dk1"/>
                </a:solidFill>
                <a:latin typeface="Source Sans Pro"/>
                <a:ea typeface="Source Sans Pro"/>
                <a:cs typeface="Source Sans Pro"/>
                <a:sym typeface="Source Sans Pro"/>
              </a:defRPr>
            </a:lvl7pPr>
            <a:lvl8pPr indent="0" lvl="7" marL="0" marR="0" rtl="0" algn="r">
              <a:spcBef>
                <a:spcPts val="0"/>
              </a:spcBef>
              <a:buNone/>
              <a:defRPr b="1" i="0" sz="1200" u="none" cap="none" strike="noStrike">
                <a:solidFill>
                  <a:schemeClr val="dk1"/>
                </a:solidFill>
                <a:latin typeface="Source Sans Pro"/>
                <a:ea typeface="Source Sans Pro"/>
                <a:cs typeface="Source Sans Pro"/>
                <a:sym typeface="Source Sans Pro"/>
              </a:defRPr>
            </a:lvl8pPr>
            <a:lvl9pPr indent="0" lvl="8" marL="0" marR="0" rtl="0" algn="r">
              <a:spcBef>
                <a:spcPts val="0"/>
              </a:spcBef>
              <a:buNone/>
              <a:defRPr b="1" i="0" sz="1200" u="none" cap="none" strike="noStrike">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grpSp>
        <p:nvGrpSpPr>
          <p:cNvPr id="162" name="Google Shape;162;p13"/>
          <p:cNvGrpSpPr/>
          <p:nvPr/>
        </p:nvGrpSpPr>
        <p:grpSpPr>
          <a:xfrm>
            <a:off x="4651257" y="285652"/>
            <a:ext cx="1910252" cy="709660"/>
            <a:chOff x="2267504" y="2540250"/>
            <a:chExt cx="1990951" cy="739640"/>
          </a:xfrm>
        </p:grpSpPr>
        <p:sp>
          <p:nvSpPr>
            <p:cNvPr id="163" name="Google Shape;163;p13"/>
            <p:cNvSpPr/>
            <p:nvPr/>
          </p:nvSpPr>
          <p:spPr>
            <a:xfrm>
              <a:off x="2267504" y="2540250"/>
              <a:ext cx="1990951" cy="286230"/>
            </a:xfrm>
            <a:custGeom>
              <a:rect b="b" l="l" r="r" t="t"/>
              <a:pathLst>
                <a:path extrusionOk="0" h="286230" w="1990951">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64" name="Google Shape;164;p13"/>
            <p:cNvSpPr/>
            <p:nvPr/>
          </p:nvSpPr>
          <p:spPr>
            <a:xfrm>
              <a:off x="2267504" y="2993660"/>
              <a:ext cx="1990951" cy="286230"/>
            </a:xfrm>
            <a:custGeom>
              <a:rect b="b" l="l" r="r" t="t"/>
              <a:pathLst>
                <a:path extrusionOk="0" h="286230" w="1990951">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grpSp>
      <p:grpSp>
        <p:nvGrpSpPr>
          <p:cNvPr id="165" name="Google Shape;165;p13"/>
          <p:cNvGrpSpPr/>
          <p:nvPr/>
        </p:nvGrpSpPr>
        <p:grpSpPr>
          <a:xfrm>
            <a:off x="4651257" y="285652"/>
            <a:ext cx="1910252" cy="709660"/>
            <a:chOff x="2267504" y="2540250"/>
            <a:chExt cx="1990951" cy="739640"/>
          </a:xfrm>
        </p:grpSpPr>
        <p:sp>
          <p:nvSpPr>
            <p:cNvPr id="166" name="Google Shape;166;p13"/>
            <p:cNvSpPr/>
            <p:nvPr/>
          </p:nvSpPr>
          <p:spPr>
            <a:xfrm>
              <a:off x="2267504" y="2540250"/>
              <a:ext cx="1990951" cy="286230"/>
            </a:xfrm>
            <a:custGeom>
              <a:rect b="b" l="l" r="r" t="t"/>
              <a:pathLst>
                <a:path extrusionOk="0" h="286230" w="1990951">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solidFill>
              <a:schemeClr val="dk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67" name="Google Shape;167;p13"/>
            <p:cNvSpPr/>
            <p:nvPr/>
          </p:nvSpPr>
          <p:spPr>
            <a:xfrm>
              <a:off x="2267504" y="2993660"/>
              <a:ext cx="1990951" cy="286230"/>
            </a:xfrm>
            <a:custGeom>
              <a:rect b="b" l="l" r="r" t="t"/>
              <a:pathLst>
                <a:path extrusionOk="0" h="286230" w="1990951">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solidFill>
              <a:schemeClr val="dk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grpSp>
      <p:grpSp>
        <p:nvGrpSpPr>
          <p:cNvPr id="168" name="Google Shape;168;p13"/>
          <p:cNvGrpSpPr/>
          <p:nvPr/>
        </p:nvGrpSpPr>
        <p:grpSpPr>
          <a:xfrm>
            <a:off x="988555" y="1289904"/>
            <a:ext cx="5145145" cy="4483168"/>
            <a:chOff x="1674895" y="1345036"/>
            <a:chExt cx="5428610" cy="4210939"/>
          </a:xfrm>
        </p:grpSpPr>
        <p:sp>
          <p:nvSpPr>
            <p:cNvPr id="169" name="Google Shape;169;p13"/>
            <p:cNvSpPr/>
            <p:nvPr/>
          </p:nvSpPr>
          <p:spPr>
            <a:xfrm>
              <a:off x="1674895" y="1345036"/>
              <a:ext cx="5428610" cy="4210939"/>
            </a:xfrm>
            <a:prstGeom prst="rect">
              <a:avLst/>
            </a:prstGeom>
            <a:solidFill>
              <a:srgbClr val="FFFFFF"/>
            </a:solidFill>
            <a:ln cap="flat" cmpd="sng" w="2857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
          <p:nvSpPr>
            <p:cNvPr id="170" name="Google Shape;170;p13"/>
            <p:cNvSpPr/>
            <p:nvPr/>
          </p:nvSpPr>
          <p:spPr>
            <a:xfrm>
              <a:off x="1674895" y="1345036"/>
              <a:ext cx="5428610" cy="4210939"/>
            </a:xfrm>
            <a:prstGeom prst="rect">
              <a:avLst/>
            </a:prstGeom>
            <a:solidFill>
              <a:schemeClr val="accent3">
                <a:alpha val="20000"/>
              </a:schemeClr>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grpSp>
      <p:sp>
        <p:nvSpPr>
          <p:cNvPr id="171" name="Google Shape;171;p13"/>
          <p:cNvSpPr/>
          <p:nvPr/>
        </p:nvSpPr>
        <p:spPr>
          <a:xfrm>
            <a:off x="1016424" y="1187311"/>
            <a:ext cx="5089500" cy="4483500"/>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
        <p:nvSpPr>
          <p:cNvPr id="172" name="Google Shape;172;p13"/>
          <p:cNvSpPr txBox="1"/>
          <p:nvPr>
            <p:ph type="ctrTitle"/>
          </p:nvPr>
        </p:nvSpPr>
        <p:spPr>
          <a:xfrm>
            <a:off x="1314450" y="1827504"/>
            <a:ext cx="4472713" cy="344458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Source Sans Pro"/>
              <a:buNone/>
            </a:pPr>
            <a:r>
              <a:rPr lang="en-US"/>
              <a:t>THE</a:t>
            </a:r>
            <a:br>
              <a:rPr lang="en-US"/>
            </a:br>
            <a:r>
              <a:rPr lang="en-US"/>
              <a:t>HOPE</a:t>
            </a:r>
            <a:br>
              <a:rPr lang="en-US"/>
            </a:br>
            <a:r>
              <a:rPr lang="en-US"/>
              <a:t>COMMUNITY</a:t>
            </a:r>
            <a:br>
              <a:rPr lang="en-US"/>
            </a:br>
            <a:r>
              <a:rPr lang="en-US"/>
              <a:t>MANUAL</a:t>
            </a:r>
            <a:endParaRPr/>
          </a:p>
        </p:txBody>
      </p:sp>
      <p:sp>
        <p:nvSpPr>
          <p:cNvPr id="173" name="Google Shape;173;p13"/>
          <p:cNvSpPr/>
          <p:nvPr/>
        </p:nvSpPr>
        <p:spPr>
          <a:xfrm>
            <a:off x="11066172" y="523414"/>
            <a:ext cx="663879" cy="663879"/>
          </a:xfrm>
          <a:custGeom>
            <a:rect b="b" l="l" r="r" t="t"/>
            <a:pathLst>
              <a:path extrusionOk="0" h="807148" w="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cap="flat" cmpd="sng" w="2857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
        <p:nvSpPr>
          <p:cNvPr id="174" name="Google Shape;174;p13"/>
          <p:cNvSpPr/>
          <p:nvPr/>
        </p:nvSpPr>
        <p:spPr>
          <a:xfrm>
            <a:off x="11066172" y="523414"/>
            <a:ext cx="663879" cy="663879"/>
          </a:xfrm>
          <a:custGeom>
            <a:rect b="b" l="l" r="r" t="t"/>
            <a:pathLst>
              <a:path extrusionOk="0" h="807148" w="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
        <p:nvSpPr>
          <p:cNvPr id="175" name="Google Shape;175;p13"/>
          <p:cNvSpPr/>
          <p:nvPr/>
        </p:nvSpPr>
        <p:spPr>
          <a:xfrm>
            <a:off x="745307" y="4580404"/>
            <a:ext cx="406409" cy="406409"/>
          </a:xfrm>
          <a:prstGeom prst="ellipse">
            <a:avLst/>
          </a:prstGeom>
          <a:solidFill>
            <a:srgbClr val="FFFFFF"/>
          </a:solidFill>
          <a:ln cap="flat" cmpd="sng" w="2857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
        <p:nvSpPr>
          <p:cNvPr id="176" name="Google Shape;176;p13"/>
          <p:cNvSpPr/>
          <p:nvPr/>
        </p:nvSpPr>
        <p:spPr>
          <a:xfrm>
            <a:off x="745307" y="4580404"/>
            <a:ext cx="406409" cy="406409"/>
          </a:xfrm>
          <a:prstGeom prst="ellipse">
            <a:avLst/>
          </a:prstGeom>
          <a:solidFill>
            <a:schemeClr val="accent1">
              <a:alpha val="20000"/>
            </a:schemeClr>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pic>
        <p:nvPicPr>
          <p:cNvPr id="177" name="Google Shape;177;p13"/>
          <p:cNvPicPr preferRelativeResize="0"/>
          <p:nvPr/>
        </p:nvPicPr>
        <p:blipFill>
          <a:blip r:embed="rId3">
            <a:alphaModFix/>
          </a:blip>
          <a:stretch>
            <a:fillRect/>
          </a:stretch>
        </p:blipFill>
        <p:spPr>
          <a:xfrm>
            <a:off x="3099300" y="2887575"/>
            <a:ext cx="539050" cy="601225"/>
          </a:xfrm>
          <a:prstGeom prst="rect">
            <a:avLst/>
          </a:prstGeom>
          <a:noFill/>
          <a:ln>
            <a:noFill/>
          </a:ln>
        </p:spPr>
      </p:pic>
      <p:pic>
        <p:nvPicPr>
          <p:cNvPr id="178" name="Google Shape;178;p13"/>
          <p:cNvPicPr preferRelativeResize="0"/>
          <p:nvPr/>
        </p:nvPicPr>
        <p:blipFill>
          <a:blip r:embed="rId4">
            <a:alphaModFix/>
          </a:blip>
          <a:stretch>
            <a:fillRect/>
          </a:stretch>
        </p:blipFill>
        <p:spPr>
          <a:xfrm>
            <a:off x="6929175" y="1907821"/>
            <a:ext cx="4337002" cy="30423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2"/>
          <p:cNvSpPr txBox="1"/>
          <p:nvPr>
            <p:ph idx="1" type="body"/>
          </p:nvPr>
        </p:nvSpPr>
        <p:spPr>
          <a:xfrm>
            <a:off x="939300" y="2102775"/>
            <a:ext cx="10515600" cy="31641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lang="en-US" sz="5600">
                <a:solidFill>
                  <a:schemeClr val="dk2"/>
                </a:solidFill>
              </a:rPr>
              <a:t>“He who has health has hope, and he who has hope has everything”</a:t>
            </a:r>
            <a:endParaRPr sz="5600">
              <a:solidFill>
                <a:schemeClr val="dk2"/>
              </a:solidFill>
            </a:endParaRPr>
          </a:p>
          <a:p>
            <a:pPr indent="-387350" lvl="0" marL="457200" rtl="0" algn="r">
              <a:spcBef>
                <a:spcPts val="1000"/>
              </a:spcBef>
              <a:spcAft>
                <a:spcPts val="0"/>
              </a:spcAft>
              <a:buClr>
                <a:schemeClr val="dk2"/>
              </a:buClr>
              <a:buSzPts val="2500"/>
              <a:buChar char="-"/>
            </a:pPr>
            <a:r>
              <a:rPr lang="en-US" sz="2500">
                <a:solidFill>
                  <a:schemeClr val="dk2"/>
                </a:solidFill>
              </a:rPr>
              <a:t>Arab Proverb</a:t>
            </a:r>
            <a:endParaRPr sz="25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 name="Shape 182"/>
        <p:cNvGrpSpPr/>
        <p:nvPr/>
      </p:nvGrpSpPr>
      <p:grpSpPr>
        <a:xfrm>
          <a:off x="0" y="0"/>
          <a:ext cx="0" cy="0"/>
          <a:chOff x="0" y="0"/>
          <a:chExt cx="0" cy="0"/>
        </a:xfrm>
      </p:grpSpPr>
      <p:sp>
        <p:nvSpPr>
          <p:cNvPr id="183" name="Google Shape;183;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grpSp>
        <p:nvGrpSpPr>
          <p:cNvPr id="184" name="Google Shape;184;p14"/>
          <p:cNvGrpSpPr/>
          <p:nvPr/>
        </p:nvGrpSpPr>
        <p:grpSpPr>
          <a:xfrm>
            <a:off x="0" y="377893"/>
            <a:ext cx="1861854" cy="717514"/>
            <a:chOff x="0" y="377893"/>
            <a:chExt cx="1861854" cy="717514"/>
          </a:xfrm>
        </p:grpSpPr>
        <p:sp>
          <p:nvSpPr>
            <p:cNvPr id="185" name="Google Shape;185;p14"/>
            <p:cNvSpPr/>
            <p:nvPr/>
          </p:nvSpPr>
          <p:spPr>
            <a:xfrm>
              <a:off x="0" y="377893"/>
              <a:ext cx="1861854" cy="277779"/>
            </a:xfrm>
            <a:custGeom>
              <a:rect b="b" l="l" r="r" t="t"/>
              <a:pathLst>
                <a:path extrusionOk="0" h="277779" w="1861854">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86" name="Google Shape;186;p14"/>
            <p:cNvSpPr/>
            <p:nvPr/>
          </p:nvSpPr>
          <p:spPr>
            <a:xfrm>
              <a:off x="0" y="817628"/>
              <a:ext cx="1861854" cy="277779"/>
            </a:xfrm>
            <a:custGeom>
              <a:rect b="b" l="l" r="r" t="t"/>
              <a:pathLst>
                <a:path extrusionOk="0" h="277779" w="1861854">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grpSp>
      <p:grpSp>
        <p:nvGrpSpPr>
          <p:cNvPr id="187" name="Google Shape;187;p14"/>
          <p:cNvGrpSpPr/>
          <p:nvPr/>
        </p:nvGrpSpPr>
        <p:grpSpPr>
          <a:xfrm>
            <a:off x="0" y="377893"/>
            <a:ext cx="1861854" cy="717514"/>
            <a:chOff x="0" y="377893"/>
            <a:chExt cx="1861854" cy="717514"/>
          </a:xfrm>
        </p:grpSpPr>
        <p:sp>
          <p:nvSpPr>
            <p:cNvPr id="188" name="Google Shape;188;p14"/>
            <p:cNvSpPr/>
            <p:nvPr/>
          </p:nvSpPr>
          <p:spPr>
            <a:xfrm>
              <a:off x="0" y="377893"/>
              <a:ext cx="1861854" cy="277779"/>
            </a:xfrm>
            <a:custGeom>
              <a:rect b="b" l="l" r="r" t="t"/>
              <a:pathLst>
                <a:path extrusionOk="0" h="277779" w="1861854">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dk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89" name="Google Shape;189;p14"/>
            <p:cNvSpPr/>
            <p:nvPr/>
          </p:nvSpPr>
          <p:spPr>
            <a:xfrm>
              <a:off x="0" y="817628"/>
              <a:ext cx="1861854" cy="277779"/>
            </a:xfrm>
            <a:custGeom>
              <a:rect b="b" l="l" r="r" t="t"/>
              <a:pathLst>
                <a:path extrusionOk="0" h="277779" w="1861854">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dk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grpSp>
      <p:sp>
        <p:nvSpPr>
          <p:cNvPr id="190" name="Google Shape;190;p14"/>
          <p:cNvSpPr txBox="1"/>
          <p:nvPr>
            <p:ph idx="1" type="body"/>
          </p:nvPr>
        </p:nvSpPr>
        <p:spPr>
          <a:xfrm>
            <a:off x="4489025" y="662800"/>
            <a:ext cx="7300500" cy="5793900"/>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1000"/>
              </a:spcBef>
              <a:spcAft>
                <a:spcPts val="0"/>
              </a:spcAft>
              <a:buNone/>
            </a:pPr>
            <a:r>
              <a:t/>
            </a:r>
            <a:endParaRPr/>
          </a:p>
          <a:p>
            <a:pPr indent="-140525" lvl="0" marL="228600" rtl="0" algn="l">
              <a:lnSpc>
                <a:spcPct val="90000"/>
              </a:lnSpc>
              <a:spcBef>
                <a:spcPts val="1000"/>
              </a:spcBef>
              <a:spcAft>
                <a:spcPts val="0"/>
              </a:spcAft>
              <a:buClr>
                <a:schemeClr val="dk1"/>
              </a:buClr>
              <a:buSzPts val="1500"/>
              <a:buNone/>
            </a:pPr>
            <a:r>
              <a:t/>
            </a:r>
            <a:endParaRPr sz="2200"/>
          </a:p>
          <a:p>
            <a:pPr indent="-140525" lvl="0" marL="228600" rtl="0" algn="l">
              <a:lnSpc>
                <a:spcPct val="90000"/>
              </a:lnSpc>
              <a:spcBef>
                <a:spcPts val="1000"/>
              </a:spcBef>
              <a:spcAft>
                <a:spcPts val="0"/>
              </a:spcAft>
              <a:buClr>
                <a:schemeClr val="dk1"/>
              </a:buClr>
              <a:buSzPts val="1500"/>
              <a:buNone/>
            </a:pPr>
            <a:r>
              <a:t/>
            </a:r>
            <a:endParaRPr sz="2200"/>
          </a:p>
          <a:p>
            <a:pPr indent="-140525" lvl="0" marL="228600" rtl="0" algn="l">
              <a:lnSpc>
                <a:spcPct val="90000"/>
              </a:lnSpc>
              <a:spcBef>
                <a:spcPts val="1000"/>
              </a:spcBef>
              <a:spcAft>
                <a:spcPts val="0"/>
              </a:spcAft>
              <a:buClr>
                <a:schemeClr val="dk1"/>
              </a:buClr>
              <a:buSzPts val="1500"/>
              <a:buNone/>
            </a:pPr>
            <a:r>
              <a:t/>
            </a:r>
            <a:endParaRPr sz="2200"/>
          </a:p>
          <a:p>
            <a:pPr indent="0" lvl="0" marL="0" rtl="0" algn="l">
              <a:lnSpc>
                <a:spcPct val="90000"/>
              </a:lnSpc>
              <a:spcBef>
                <a:spcPts val="1000"/>
              </a:spcBef>
              <a:spcAft>
                <a:spcPts val="0"/>
              </a:spcAft>
              <a:buClr>
                <a:schemeClr val="dk1"/>
              </a:buClr>
              <a:buSzPts val="1500"/>
              <a:buNone/>
            </a:pPr>
            <a:r>
              <a:t/>
            </a:r>
            <a:endParaRPr sz="2200"/>
          </a:p>
          <a:p>
            <a:pPr indent="0" lvl="0" marL="0" rtl="0" algn="l">
              <a:lnSpc>
                <a:spcPct val="90000"/>
              </a:lnSpc>
              <a:spcBef>
                <a:spcPts val="1000"/>
              </a:spcBef>
              <a:spcAft>
                <a:spcPts val="0"/>
              </a:spcAft>
              <a:buClr>
                <a:schemeClr val="dk1"/>
              </a:buClr>
              <a:buSzPts val="1500"/>
              <a:buNone/>
            </a:pPr>
            <a:r>
              <a:rPr lang="en-US" sz="2200"/>
              <a:t>Target Audience: Organizations employing helping professionals</a:t>
            </a:r>
            <a:endParaRPr sz="2200"/>
          </a:p>
          <a:p>
            <a:pPr indent="0" lvl="0" marL="0" rtl="0" algn="l">
              <a:lnSpc>
                <a:spcPct val="90000"/>
              </a:lnSpc>
              <a:spcBef>
                <a:spcPts val="1000"/>
              </a:spcBef>
              <a:spcAft>
                <a:spcPts val="0"/>
              </a:spcAft>
              <a:buClr>
                <a:schemeClr val="dk1"/>
              </a:buClr>
              <a:buSzPts val="1500"/>
              <a:buNone/>
            </a:pPr>
            <a:r>
              <a:rPr lang="en-US" sz="2200"/>
              <a:t>Prototype: The Hope Community Manual</a:t>
            </a:r>
            <a:endParaRPr sz="2200"/>
          </a:p>
        </p:txBody>
      </p:sp>
      <p:grpSp>
        <p:nvGrpSpPr>
          <p:cNvPr id="191" name="Google Shape;191;p14"/>
          <p:cNvGrpSpPr/>
          <p:nvPr/>
        </p:nvGrpSpPr>
        <p:grpSpPr>
          <a:xfrm>
            <a:off x="10428634" y="5987064"/>
            <a:ext cx="1054466" cy="469689"/>
            <a:chOff x="9841624" y="4115729"/>
            <a:chExt cx="602169" cy="268223"/>
          </a:xfrm>
        </p:grpSpPr>
        <p:sp>
          <p:nvSpPr>
            <p:cNvPr id="192" name="Google Shape;192;p14"/>
            <p:cNvSpPr/>
            <p:nvPr/>
          </p:nvSpPr>
          <p:spPr>
            <a:xfrm>
              <a:off x="9841624"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93" name="Google Shape;193;p14"/>
            <p:cNvSpPr/>
            <p:nvPr/>
          </p:nvSpPr>
          <p:spPr>
            <a:xfrm>
              <a:off x="9941445"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94" name="Google Shape;194;p14"/>
            <p:cNvSpPr/>
            <p:nvPr/>
          </p:nvSpPr>
          <p:spPr>
            <a:xfrm>
              <a:off x="10041267"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95" name="Google Shape;195;p14"/>
            <p:cNvSpPr/>
            <p:nvPr/>
          </p:nvSpPr>
          <p:spPr>
            <a:xfrm>
              <a:off x="10141090"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96" name="Google Shape;196;p14"/>
            <p:cNvSpPr/>
            <p:nvPr/>
          </p:nvSpPr>
          <p:spPr>
            <a:xfrm>
              <a:off x="10240911"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grpSp>
      <p:grpSp>
        <p:nvGrpSpPr>
          <p:cNvPr id="197" name="Google Shape;197;p14"/>
          <p:cNvGrpSpPr/>
          <p:nvPr/>
        </p:nvGrpSpPr>
        <p:grpSpPr>
          <a:xfrm>
            <a:off x="10428634" y="5987064"/>
            <a:ext cx="1054466" cy="469689"/>
            <a:chOff x="9841624" y="4115729"/>
            <a:chExt cx="602169" cy="268223"/>
          </a:xfrm>
        </p:grpSpPr>
        <p:sp>
          <p:nvSpPr>
            <p:cNvPr id="198" name="Google Shape;198;p14"/>
            <p:cNvSpPr/>
            <p:nvPr/>
          </p:nvSpPr>
          <p:spPr>
            <a:xfrm>
              <a:off x="9841624"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199" name="Google Shape;199;p14"/>
            <p:cNvSpPr/>
            <p:nvPr/>
          </p:nvSpPr>
          <p:spPr>
            <a:xfrm>
              <a:off x="9941445"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00" name="Google Shape;200;p14"/>
            <p:cNvSpPr/>
            <p:nvPr/>
          </p:nvSpPr>
          <p:spPr>
            <a:xfrm>
              <a:off x="10041267"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01" name="Google Shape;201;p14"/>
            <p:cNvSpPr/>
            <p:nvPr/>
          </p:nvSpPr>
          <p:spPr>
            <a:xfrm>
              <a:off x="10141090"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02" name="Google Shape;202;p14"/>
            <p:cNvSpPr/>
            <p:nvPr/>
          </p:nvSpPr>
          <p:spPr>
            <a:xfrm>
              <a:off x="10240911"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grpSp>
      <p:pic>
        <p:nvPicPr>
          <p:cNvPr id="203" name="Google Shape;203;p14"/>
          <p:cNvPicPr preferRelativeResize="0"/>
          <p:nvPr/>
        </p:nvPicPr>
        <p:blipFill>
          <a:blip r:embed="rId3">
            <a:alphaModFix/>
          </a:blip>
          <a:stretch>
            <a:fillRect/>
          </a:stretch>
        </p:blipFill>
        <p:spPr>
          <a:xfrm>
            <a:off x="256200" y="2216250"/>
            <a:ext cx="4028299" cy="2686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Source Sans Pro"/>
              <a:buNone/>
            </a:pPr>
            <a:r>
              <a:rPr lang="en-US"/>
              <a:t>THE REASON</a:t>
            </a:r>
            <a:endParaRPr/>
          </a:p>
        </p:txBody>
      </p:sp>
      <p:sp>
        <p:nvSpPr>
          <p:cNvPr id="209" name="Google Shape;209;p15"/>
          <p:cNvSpPr txBox="1"/>
          <p:nvPr>
            <p:ph idx="1" type="body"/>
          </p:nvPr>
        </p:nvSpPr>
        <p:spPr>
          <a:xfrm>
            <a:off x="838200" y="1464625"/>
            <a:ext cx="10515600" cy="51345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None/>
            </a:pPr>
            <a:r>
              <a:rPr lang="en-US" sz="2500"/>
              <a:t>Desiree is a paramedic with Medstar.  She describes her typical day at work as dynamic because no day is the same.  Paramedics often take their stresses home.  It is difficult to ask for help because they are the ones who help others.  After the suicide of a loved one in 2016, she started researching peer-support groups that she could implement within her department.  After experiencing this tragedy, she realized how important offering mental health and wellness in the workplace is.  She did the research, spent the time organizing and getting the approvals to implement The Hope Squad within Medstar.</a:t>
            </a:r>
            <a:endParaRPr sz="2500"/>
          </a:p>
          <a:p>
            <a:pPr indent="0" lvl="0" marL="0" rtl="0" algn="l">
              <a:lnSpc>
                <a:spcPct val="90000"/>
              </a:lnSpc>
              <a:spcBef>
                <a:spcPts val="0"/>
              </a:spcBef>
              <a:spcAft>
                <a:spcPts val="0"/>
              </a:spcAft>
              <a:buNone/>
            </a:pPr>
            <a:r>
              <a:t/>
            </a:r>
            <a:endParaRPr sz="2500"/>
          </a:p>
          <a:p>
            <a:pPr indent="0" lvl="0" marL="0" rtl="0" algn="l">
              <a:spcBef>
                <a:spcPts val="0"/>
              </a:spcBef>
              <a:spcAft>
                <a:spcPts val="0"/>
              </a:spcAft>
              <a:buClr>
                <a:schemeClr val="lt1"/>
              </a:buClr>
              <a:buSzPct val="44000"/>
              <a:buFont typeface="Arial"/>
              <a:buNone/>
            </a:pPr>
            <a:r>
              <a:rPr lang="en-US" sz="2500"/>
              <a:t>Brent is the Chaplain for the Fort Worth Fire Department.  He is available to help individuals suffering mental/emotional problems, helps coordinate funerals for fellow firefighters, provides resources for those needing medical or mental health providers.  There are many constraints with bringing wellness resources into the department due to budgets.  Firefighters have demanding schedules, work 24-hour shifts with 48 hours off.  They are also paramedics, so they respond to many types of emergencies.  The department knows how important it is to have family support.  After training, they hold a dinner for all new hires and their families to educate them about the struggles they may face.</a:t>
            </a:r>
            <a:endParaRPr sz="2500"/>
          </a:p>
          <a:p>
            <a:pPr indent="0" lvl="0" marL="0" rtl="0" algn="l">
              <a:lnSpc>
                <a:spcPct val="90000"/>
              </a:lnSpc>
              <a:spcBef>
                <a:spcPts val="0"/>
              </a:spcBef>
              <a:spcAft>
                <a:spcPts val="0"/>
              </a:spcAft>
              <a:buNone/>
            </a:pPr>
            <a:r>
              <a:t/>
            </a:r>
            <a:endParaRPr sz="2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4200"/>
              <a:t>DESIGN CHALLENGE QUESTION</a:t>
            </a:r>
            <a:endParaRPr sz="4200"/>
          </a:p>
        </p:txBody>
      </p:sp>
      <p:sp>
        <p:nvSpPr>
          <p:cNvPr id="215" name="Google Shape;215;p1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lt1"/>
              </a:buClr>
              <a:buSzPts val="1100"/>
              <a:buFont typeface="Arial"/>
              <a:buNone/>
            </a:pPr>
            <a:r>
              <a:rPr lang="en-US"/>
              <a:t>How do we design sustainable support groups to provide hope for healthcare professionals in order to optimize overall wellbeing?</a:t>
            </a:r>
            <a:endParaRPr/>
          </a:p>
        </p:txBody>
      </p:sp>
      <p:pic>
        <p:nvPicPr>
          <p:cNvPr id="216" name="Google Shape;216;p16"/>
          <p:cNvPicPr preferRelativeResize="0"/>
          <p:nvPr/>
        </p:nvPicPr>
        <p:blipFill>
          <a:blip r:embed="rId3">
            <a:alphaModFix/>
          </a:blip>
          <a:stretch>
            <a:fillRect/>
          </a:stretch>
        </p:blipFill>
        <p:spPr>
          <a:xfrm>
            <a:off x="1861125" y="3116500"/>
            <a:ext cx="8256675" cy="34482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1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
        <p:nvSpPr>
          <p:cNvPr id="222" name="Google Shape;222;p17"/>
          <p:cNvSpPr txBox="1"/>
          <p:nvPr>
            <p:ph type="title"/>
          </p:nvPr>
        </p:nvSpPr>
        <p:spPr>
          <a:xfrm>
            <a:off x="1331088" y="565739"/>
            <a:ext cx="9745883" cy="112494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Source Sans Pro"/>
              <a:buNone/>
            </a:pPr>
            <a:r>
              <a:rPr lang="en-US"/>
              <a:t>THE HOPE COMMUNITY MANUAL</a:t>
            </a:r>
            <a:endParaRPr/>
          </a:p>
        </p:txBody>
      </p:sp>
      <p:sp>
        <p:nvSpPr>
          <p:cNvPr id="223" name="Google Shape;223;p17"/>
          <p:cNvSpPr/>
          <p:nvPr/>
        </p:nvSpPr>
        <p:spPr>
          <a:xfrm>
            <a:off x="0" y="681037"/>
            <a:ext cx="1170294" cy="274629"/>
          </a:xfrm>
          <a:custGeom>
            <a:rect b="b" l="l" r="r" t="t"/>
            <a:pathLst>
              <a:path extrusionOk="0" h="274629" w="1170294">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
        <p:nvSpPr>
          <p:cNvPr id="224" name="Google Shape;224;p17"/>
          <p:cNvSpPr/>
          <p:nvPr/>
        </p:nvSpPr>
        <p:spPr>
          <a:xfrm>
            <a:off x="0" y="1116069"/>
            <a:ext cx="1170294" cy="274629"/>
          </a:xfrm>
          <a:custGeom>
            <a:rect b="b" l="l" r="r" t="t"/>
            <a:pathLst>
              <a:path extrusionOk="0" h="274629" w="1170294">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
        <p:nvSpPr>
          <p:cNvPr id="225" name="Google Shape;225;p17"/>
          <p:cNvSpPr/>
          <p:nvPr/>
        </p:nvSpPr>
        <p:spPr>
          <a:xfrm>
            <a:off x="11590389" y="4752208"/>
            <a:ext cx="365021" cy="365021"/>
          </a:xfrm>
          <a:prstGeom prst="ellipse">
            <a:avLst/>
          </a:prstGeom>
          <a:solidFill>
            <a:srgbClr val="FFFFFF"/>
          </a:solidFill>
          <a:ln cap="flat" cmpd="sng" w="2857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
        <p:nvSpPr>
          <p:cNvPr id="226" name="Google Shape;226;p17"/>
          <p:cNvSpPr/>
          <p:nvPr/>
        </p:nvSpPr>
        <p:spPr>
          <a:xfrm>
            <a:off x="11590389" y="4752208"/>
            <a:ext cx="365021" cy="365021"/>
          </a:xfrm>
          <a:prstGeom prst="ellipse">
            <a:avLst/>
          </a:prstGeom>
          <a:solidFill>
            <a:schemeClr val="accent1">
              <a:alpha val="20000"/>
            </a:schemeClr>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grpSp>
        <p:nvGrpSpPr>
          <p:cNvPr id="227" name="Google Shape;227;p17"/>
          <p:cNvGrpSpPr/>
          <p:nvPr/>
        </p:nvGrpSpPr>
        <p:grpSpPr>
          <a:xfrm>
            <a:off x="1375150" y="2519536"/>
            <a:ext cx="9560671" cy="2972669"/>
            <a:chOff x="536957" y="693924"/>
            <a:chExt cx="9560671" cy="2918387"/>
          </a:xfrm>
        </p:grpSpPr>
        <p:sp>
          <p:nvSpPr>
            <p:cNvPr id="228" name="Google Shape;228;p17"/>
            <p:cNvSpPr/>
            <p:nvPr/>
          </p:nvSpPr>
          <p:spPr>
            <a:xfrm>
              <a:off x="1212569" y="739025"/>
              <a:ext cx="1300252" cy="1300252"/>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7"/>
            <p:cNvSpPr/>
            <p:nvPr/>
          </p:nvSpPr>
          <p:spPr>
            <a:xfrm>
              <a:off x="536957" y="1899626"/>
              <a:ext cx="2389809" cy="171268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7"/>
            <p:cNvSpPr txBox="1"/>
            <p:nvPr/>
          </p:nvSpPr>
          <p:spPr>
            <a:xfrm>
              <a:off x="536957" y="1899626"/>
              <a:ext cx="2389809" cy="1712685"/>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Source Sans Pro"/>
                <a:buNone/>
              </a:pPr>
              <a:r>
                <a:rPr lang="en-US" sz="1600">
                  <a:solidFill>
                    <a:schemeClr val="dk1"/>
                  </a:solidFill>
                  <a:latin typeface="Source Sans Pro"/>
                  <a:ea typeface="Source Sans Pro"/>
                  <a:cs typeface="Source Sans Pro"/>
                  <a:sym typeface="Source Sans Pro"/>
                </a:rPr>
                <a:t>This manual has all the resources that are needed to train individuals to become leaders and implement peer-support programs into the workplace.</a:t>
              </a:r>
              <a:endParaRPr/>
            </a:p>
          </p:txBody>
        </p:sp>
        <p:sp>
          <p:nvSpPr>
            <p:cNvPr id="231" name="Google Shape;231;p17"/>
            <p:cNvSpPr/>
            <p:nvPr/>
          </p:nvSpPr>
          <p:spPr>
            <a:xfrm>
              <a:off x="4607673" y="785989"/>
              <a:ext cx="1300252" cy="1300252"/>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7"/>
            <p:cNvSpPr/>
            <p:nvPr/>
          </p:nvSpPr>
          <p:spPr>
            <a:xfrm>
              <a:off x="3813074" y="2040517"/>
              <a:ext cx="2889450" cy="152483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7"/>
            <p:cNvSpPr txBox="1"/>
            <p:nvPr/>
          </p:nvSpPr>
          <p:spPr>
            <a:xfrm>
              <a:off x="3813082" y="2040509"/>
              <a:ext cx="2889600" cy="141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Source Sans Pro"/>
                <a:buNone/>
              </a:pPr>
              <a:r>
                <a:rPr lang="en-US" sz="1600">
                  <a:solidFill>
                    <a:schemeClr val="dk1"/>
                  </a:solidFill>
                  <a:latin typeface="Source Sans Pro"/>
                  <a:ea typeface="Source Sans Pro"/>
                  <a:cs typeface="Source Sans Pro"/>
                  <a:sym typeface="Source Sans Pro"/>
                </a:rPr>
                <a:t>Allows the program to keep running after employees leave.</a:t>
              </a:r>
              <a:endParaRPr/>
            </a:p>
          </p:txBody>
        </p:sp>
        <p:sp>
          <p:nvSpPr>
            <p:cNvPr id="234" name="Google Shape;234;p17"/>
            <p:cNvSpPr/>
            <p:nvPr/>
          </p:nvSpPr>
          <p:spPr>
            <a:xfrm>
              <a:off x="8002777" y="693924"/>
              <a:ext cx="1300252" cy="1300252"/>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7"/>
            <p:cNvSpPr/>
            <p:nvPr/>
          </p:nvSpPr>
          <p:spPr>
            <a:xfrm>
              <a:off x="7208178" y="2016973"/>
              <a:ext cx="2889450" cy="155622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7"/>
            <p:cNvSpPr txBox="1"/>
            <p:nvPr/>
          </p:nvSpPr>
          <p:spPr>
            <a:xfrm>
              <a:off x="7208178" y="2016973"/>
              <a:ext cx="2889450" cy="1556222"/>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Source Sans Pro"/>
                <a:buNone/>
              </a:pPr>
              <a:r>
                <a:rPr lang="en-US" sz="1600">
                  <a:solidFill>
                    <a:schemeClr val="dk1"/>
                  </a:solidFill>
                  <a:latin typeface="Source Sans Pro"/>
                  <a:ea typeface="Source Sans Pro"/>
                  <a:cs typeface="Source Sans Pro"/>
                  <a:sym typeface="Source Sans Pro"/>
                </a:rPr>
                <a:t>Can be customized based on employment environment and resources offered to employees.</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sp>
        <p:nvSpPr>
          <p:cNvPr id="241" name="Google Shape;241;p1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
        <p:nvSpPr>
          <p:cNvPr id="242" name="Google Shape;242;p18"/>
          <p:cNvSpPr txBox="1"/>
          <p:nvPr>
            <p:ph type="title"/>
          </p:nvPr>
        </p:nvSpPr>
        <p:spPr>
          <a:xfrm>
            <a:off x="5956784" y="396117"/>
            <a:ext cx="5217172" cy="11588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Source Sans Pro"/>
              <a:buNone/>
            </a:pPr>
            <a:r>
              <a:rPr lang="en-US"/>
              <a:t>RESEARCH SHOWS</a:t>
            </a:r>
            <a:endParaRPr/>
          </a:p>
        </p:txBody>
      </p:sp>
      <p:grpSp>
        <p:nvGrpSpPr>
          <p:cNvPr id="243" name="Google Shape;243;p18"/>
          <p:cNvGrpSpPr/>
          <p:nvPr/>
        </p:nvGrpSpPr>
        <p:grpSpPr>
          <a:xfrm>
            <a:off x="496583" y="975545"/>
            <a:ext cx="1910252" cy="709660"/>
            <a:chOff x="2267504" y="2540250"/>
            <a:chExt cx="1990951" cy="739640"/>
          </a:xfrm>
        </p:grpSpPr>
        <p:sp>
          <p:nvSpPr>
            <p:cNvPr id="244" name="Google Shape;244;p18"/>
            <p:cNvSpPr/>
            <p:nvPr/>
          </p:nvSpPr>
          <p:spPr>
            <a:xfrm>
              <a:off x="2267504" y="2540250"/>
              <a:ext cx="1990951" cy="286230"/>
            </a:xfrm>
            <a:custGeom>
              <a:rect b="b" l="l" r="r" t="t"/>
              <a:pathLst>
                <a:path extrusionOk="0" h="286230" w="1990951">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45" name="Google Shape;245;p18"/>
            <p:cNvSpPr/>
            <p:nvPr/>
          </p:nvSpPr>
          <p:spPr>
            <a:xfrm>
              <a:off x="2267504" y="2993660"/>
              <a:ext cx="1990951" cy="286230"/>
            </a:xfrm>
            <a:custGeom>
              <a:rect b="b" l="l" r="r" t="t"/>
              <a:pathLst>
                <a:path extrusionOk="0" h="286230" w="1990951">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grpSp>
      <p:sp>
        <p:nvSpPr>
          <p:cNvPr id="246" name="Google Shape;246;p18"/>
          <p:cNvSpPr/>
          <p:nvPr/>
        </p:nvSpPr>
        <p:spPr>
          <a:xfrm>
            <a:off x="739959" y="4752208"/>
            <a:ext cx="365021" cy="365021"/>
          </a:xfrm>
          <a:prstGeom prst="ellipse">
            <a:avLst/>
          </a:prstGeom>
          <a:solidFill>
            <a:srgbClr val="FFFFFF"/>
          </a:solidFill>
          <a:ln cap="flat" cmpd="sng" w="2857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
        <p:nvSpPr>
          <p:cNvPr id="247" name="Google Shape;247;p18"/>
          <p:cNvSpPr/>
          <p:nvPr/>
        </p:nvSpPr>
        <p:spPr>
          <a:xfrm>
            <a:off x="739959" y="4752208"/>
            <a:ext cx="365021" cy="365021"/>
          </a:xfrm>
          <a:prstGeom prst="ellipse">
            <a:avLst/>
          </a:prstGeom>
          <a:solidFill>
            <a:schemeClr val="accent1">
              <a:alpha val="20000"/>
            </a:schemeClr>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pic>
        <p:nvPicPr>
          <p:cNvPr descr="Board Room" id="248" name="Google Shape;248;p18"/>
          <p:cNvPicPr preferRelativeResize="0"/>
          <p:nvPr/>
        </p:nvPicPr>
        <p:blipFill rotWithShape="1">
          <a:blip r:embed="rId3">
            <a:alphaModFix/>
          </a:blip>
          <a:srcRect b="0" l="0" r="0" t="0"/>
          <a:stretch/>
        </p:blipFill>
        <p:spPr>
          <a:xfrm>
            <a:off x="1695148" y="1820334"/>
            <a:ext cx="3217333" cy="3217333"/>
          </a:xfrm>
          <a:prstGeom prst="rect">
            <a:avLst/>
          </a:prstGeom>
          <a:noFill/>
          <a:ln>
            <a:noFill/>
          </a:ln>
        </p:spPr>
      </p:pic>
      <p:grpSp>
        <p:nvGrpSpPr>
          <p:cNvPr id="249" name="Google Shape;249;p18"/>
          <p:cNvGrpSpPr/>
          <p:nvPr/>
        </p:nvGrpSpPr>
        <p:grpSpPr>
          <a:xfrm>
            <a:off x="4109667" y="4903343"/>
            <a:ext cx="975169" cy="975171"/>
            <a:chOff x="5829300" y="3162300"/>
            <a:chExt cx="532256" cy="532257"/>
          </a:xfrm>
        </p:grpSpPr>
        <p:sp>
          <p:nvSpPr>
            <p:cNvPr id="250" name="Google Shape;250;p18"/>
            <p:cNvSpPr/>
            <p:nvPr/>
          </p:nvSpPr>
          <p:spPr>
            <a:xfrm>
              <a:off x="5859208" y="3192208"/>
              <a:ext cx="112966" cy="112966"/>
            </a:xfrm>
            <a:custGeom>
              <a:rect b="b" l="l" r="r" t="t"/>
              <a:pathLst>
                <a:path extrusionOk="0" h="112966" w="112966">
                  <a:moveTo>
                    <a:pt x="112967" y="0"/>
                  </a:moveTo>
                  <a:lnTo>
                    <a:pt x="0" y="112967"/>
                  </a:lnTo>
                  <a:cubicBezTo>
                    <a:pt x="25356" y="64747"/>
                    <a:pt x="64747" y="25356"/>
                    <a:pt x="112967"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51" name="Google Shape;251;p18"/>
            <p:cNvSpPr/>
            <p:nvPr/>
          </p:nvSpPr>
          <p:spPr>
            <a:xfrm>
              <a:off x="5831205" y="3164205"/>
              <a:ext cx="230314" cy="230314"/>
            </a:xfrm>
            <a:custGeom>
              <a:rect b="b" l="l" r="r" t="t"/>
              <a:pathLst>
                <a:path extrusionOk="0" h="230314" w="230314">
                  <a:moveTo>
                    <a:pt x="230314" y="0"/>
                  </a:moveTo>
                  <a:lnTo>
                    <a:pt x="0" y="230314"/>
                  </a:lnTo>
                  <a:cubicBezTo>
                    <a:pt x="953" y="223361"/>
                    <a:pt x="2095" y="216408"/>
                    <a:pt x="3524" y="209550"/>
                  </a:cubicBezTo>
                  <a:lnTo>
                    <a:pt x="209550" y="3524"/>
                  </a:lnTo>
                  <a:cubicBezTo>
                    <a:pt x="216408" y="2095"/>
                    <a:pt x="223361" y="953"/>
                    <a:pt x="230314"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52" name="Google Shape;252;p18"/>
            <p:cNvSpPr/>
            <p:nvPr/>
          </p:nvSpPr>
          <p:spPr>
            <a:xfrm>
              <a:off x="5829300" y="3162300"/>
              <a:ext cx="294131" cy="294131"/>
            </a:xfrm>
            <a:custGeom>
              <a:rect b="b" l="l" r="r" t="t"/>
              <a:pathLst>
                <a:path extrusionOk="0" h="294131" w="294131">
                  <a:moveTo>
                    <a:pt x="294132" y="1238"/>
                  </a:moveTo>
                  <a:lnTo>
                    <a:pt x="1238" y="294132"/>
                  </a:lnTo>
                  <a:cubicBezTo>
                    <a:pt x="667" y="288893"/>
                    <a:pt x="0" y="283559"/>
                    <a:pt x="0" y="278225"/>
                  </a:cubicBezTo>
                  <a:lnTo>
                    <a:pt x="278225" y="0"/>
                  </a:lnTo>
                  <a:cubicBezTo>
                    <a:pt x="283559" y="0"/>
                    <a:pt x="288893" y="667"/>
                    <a:pt x="294132" y="12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53" name="Google Shape;253;p18"/>
            <p:cNvSpPr/>
            <p:nvPr/>
          </p:nvSpPr>
          <p:spPr>
            <a:xfrm>
              <a:off x="5837205" y="3170110"/>
              <a:ext cx="337184" cy="337280"/>
            </a:xfrm>
            <a:custGeom>
              <a:rect b="b" l="l" r="r" t="t"/>
              <a:pathLst>
                <a:path extrusionOk="0" h="337280" w="337184">
                  <a:moveTo>
                    <a:pt x="337185" y="3905"/>
                  </a:moveTo>
                  <a:lnTo>
                    <a:pt x="3810" y="337280"/>
                  </a:lnTo>
                  <a:cubicBezTo>
                    <a:pt x="2381" y="332899"/>
                    <a:pt x="1143" y="328422"/>
                    <a:pt x="0" y="323850"/>
                  </a:cubicBezTo>
                  <a:lnTo>
                    <a:pt x="323850" y="0"/>
                  </a:lnTo>
                  <a:cubicBezTo>
                    <a:pt x="328327" y="1715"/>
                    <a:pt x="332804" y="2477"/>
                    <a:pt x="337185" y="39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54" name="Google Shape;254;p18"/>
            <p:cNvSpPr/>
            <p:nvPr/>
          </p:nvSpPr>
          <p:spPr>
            <a:xfrm>
              <a:off x="5853207" y="3186207"/>
              <a:ext cx="364617" cy="364617"/>
            </a:xfrm>
            <a:custGeom>
              <a:rect b="b" l="l" r="r" t="t"/>
              <a:pathLst>
                <a:path extrusionOk="0" h="364617" w="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55" name="Google Shape;255;p18"/>
            <p:cNvSpPr/>
            <p:nvPr/>
          </p:nvSpPr>
          <p:spPr>
            <a:xfrm>
              <a:off x="5875305" y="3208305"/>
              <a:ext cx="380238" cy="380238"/>
            </a:xfrm>
            <a:custGeom>
              <a:rect b="b" l="l" r="r" t="t"/>
              <a:pathLst>
                <a:path extrusionOk="0" h="380238" w="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56" name="Google Shape;256;p18"/>
            <p:cNvSpPr/>
            <p:nvPr/>
          </p:nvSpPr>
          <p:spPr>
            <a:xfrm>
              <a:off x="5902832" y="3235832"/>
              <a:ext cx="385191" cy="385191"/>
            </a:xfrm>
            <a:custGeom>
              <a:rect b="b" l="l" r="r" t="t"/>
              <a:pathLst>
                <a:path extrusionOk="0" h="385191" w="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57" name="Google Shape;257;p18"/>
            <p:cNvSpPr/>
            <p:nvPr/>
          </p:nvSpPr>
          <p:spPr>
            <a:xfrm>
              <a:off x="5935789" y="3268313"/>
              <a:ext cx="379761" cy="380237"/>
            </a:xfrm>
            <a:custGeom>
              <a:rect b="b" l="l" r="r" t="t"/>
              <a:pathLst>
                <a:path extrusionOk="0" h="380237" w="379761">
                  <a:moveTo>
                    <a:pt x="372428" y="0"/>
                  </a:moveTo>
                  <a:cubicBezTo>
                    <a:pt x="374999" y="3239"/>
                    <a:pt x="377381" y="6572"/>
                    <a:pt x="379762" y="9525"/>
                  </a:cubicBezTo>
                  <a:lnTo>
                    <a:pt x="9525" y="380238"/>
                  </a:lnTo>
                  <a:cubicBezTo>
                    <a:pt x="6096" y="377857"/>
                    <a:pt x="2762" y="375476"/>
                    <a:pt x="0" y="3729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58" name="Google Shape;258;p18"/>
            <p:cNvSpPr/>
            <p:nvPr/>
          </p:nvSpPr>
          <p:spPr>
            <a:xfrm>
              <a:off x="5972841" y="3305841"/>
              <a:ext cx="364807" cy="364807"/>
            </a:xfrm>
            <a:custGeom>
              <a:rect b="b" l="l" r="r" t="t"/>
              <a:pathLst>
                <a:path extrusionOk="0" h="364807" w="364807">
                  <a:moveTo>
                    <a:pt x="359188" y="0"/>
                  </a:moveTo>
                  <a:cubicBezTo>
                    <a:pt x="361188" y="3905"/>
                    <a:pt x="362998" y="7715"/>
                    <a:pt x="364808" y="11621"/>
                  </a:cubicBezTo>
                  <a:lnTo>
                    <a:pt x="11621" y="364808"/>
                  </a:lnTo>
                  <a:cubicBezTo>
                    <a:pt x="7715" y="362998"/>
                    <a:pt x="3905" y="361188"/>
                    <a:pt x="0" y="35918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59" name="Google Shape;259;p18"/>
            <p:cNvSpPr/>
            <p:nvPr/>
          </p:nvSpPr>
          <p:spPr>
            <a:xfrm>
              <a:off x="6016370" y="3349466"/>
              <a:ext cx="337280" cy="337280"/>
            </a:xfrm>
            <a:custGeom>
              <a:rect b="b" l="l" r="r" t="t"/>
              <a:pathLst>
                <a:path extrusionOk="0" h="337280" w="337280">
                  <a:moveTo>
                    <a:pt x="333470" y="0"/>
                  </a:moveTo>
                  <a:cubicBezTo>
                    <a:pt x="334899" y="4382"/>
                    <a:pt x="336137" y="8858"/>
                    <a:pt x="337280" y="13430"/>
                  </a:cubicBezTo>
                  <a:lnTo>
                    <a:pt x="13430" y="337280"/>
                  </a:lnTo>
                  <a:cubicBezTo>
                    <a:pt x="8858" y="336137"/>
                    <a:pt x="4382" y="334899"/>
                    <a:pt x="0" y="3334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60" name="Google Shape;260;p18"/>
            <p:cNvSpPr/>
            <p:nvPr/>
          </p:nvSpPr>
          <p:spPr>
            <a:xfrm>
              <a:off x="6067329" y="3400425"/>
              <a:ext cx="294227" cy="294132"/>
            </a:xfrm>
            <a:custGeom>
              <a:rect b="b" l="l" r="r" t="t"/>
              <a:pathLst>
                <a:path extrusionOk="0" h="294132" w="294227">
                  <a:moveTo>
                    <a:pt x="292989" y="0"/>
                  </a:moveTo>
                  <a:cubicBezTo>
                    <a:pt x="293561" y="5334"/>
                    <a:pt x="293942" y="10668"/>
                    <a:pt x="294227" y="15907"/>
                  </a:cubicBezTo>
                  <a:lnTo>
                    <a:pt x="15907" y="294132"/>
                  </a:lnTo>
                  <a:cubicBezTo>
                    <a:pt x="10668" y="294132"/>
                    <a:pt x="5334" y="293465"/>
                    <a:pt x="0" y="29289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61" name="Google Shape;261;p18"/>
            <p:cNvSpPr/>
            <p:nvPr/>
          </p:nvSpPr>
          <p:spPr>
            <a:xfrm>
              <a:off x="6129337" y="3462337"/>
              <a:ext cx="230314" cy="230314"/>
            </a:xfrm>
            <a:custGeom>
              <a:rect b="b" l="l" r="r" t="t"/>
              <a:pathLst>
                <a:path extrusionOk="0" h="230314" w="230314">
                  <a:moveTo>
                    <a:pt x="230315" y="0"/>
                  </a:moveTo>
                  <a:cubicBezTo>
                    <a:pt x="229457" y="6953"/>
                    <a:pt x="228314" y="13716"/>
                    <a:pt x="226886" y="20574"/>
                  </a:cubicBezTo>
                  <a:lnTo>
                    <a:pt x="20669" y="226790"/>
                  </a:lnTo>
                  <a:cubicBezTo>
                    <a:pt x="13811" y="228314"/>
                    <a:pt x="6953" y="229457"/>
                    <a:pt x="0" y="23031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62" name="Google Shape;262;p18"/>
            <p:cNvSpPr/>
            <p:nvPr/>
          </p:nvSpPr>
          <p:spPr>
            <a:xfrm>
              <a:off x="6218682" y="3551682"/>
              <a:ext cx="112871" cy="112871"/>
            </a:xfrm>
            <a:custGeom>
              <a:rect b="b" l="l" r="r" t="t"/>
              <a:pathLst>
                <a:path extrusionOk="0" h="112871" w="112871">
                  <a:moveTo>
                    <a:pt x="112871" y="0"/>
                  </a:moveTo>
                  <a:cubicBezTo>
                    <a:pt x="87618" y="48239"/>
                    <a:pt x="48239" y="87618"/>
                    <a:pt x="0" y="11287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grpSp>
      <p:sp>
        <p:nvSpPr>
          <p:cNvPr id="263" name="Google Shape;263;p18"/>
          <p:cNvSpPr txBox="1"/>
          <p:nvPr>
            <p:ph idx="1" type="body"/>
          </p:nvPr>
        </p:nvSpPr>
        <p:spPr>
          <a:xfrm>
            <a:off x="5956783" y="1747592"/>
            <a:ext cx="5217173"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sz="2200"/>
              <a:t>Work peers understand because they encounter the same situations.</a:t>
            </a:r>
            <a:endParaRPr/>
          </a:p>
          <a:p>
            <a:pPr indent="-88900" lvl="0" marL="228600" rtl="0" algn="l">
              <a:lnSpc>
                <a:spcPct val="90000"/>
              </a:lnSpc>
              <a:spcBef>
                <a:spcPts val="1000"/>
              </a:spcBef>
              <a:spcAft>
                <a:spcPts val="0"/>
              </a:spcAft>
              <a:buClr>
                <a:schemeClr val="dk1"/>
              </a:buClr>
              <a:buSzPts val="2200"/>
              <a:buNone/>
            </a:pPr>
            <a:r>
              <a:t/>
            </a:r>
            <a:endParaRPr sz="2200"/>
          </a:p>
          <a:p>
            <a:pPr indent="-228600" lvl="0" marL="228600" rtl="0" algn="l">
              <a:lnSpc>
                <a:spcPct val="90000"/>
              </a:lnSpc>
              <a:spcBef>
                <a:spcPts val="1000"/>
              </a:spcBef>
              <a:spcAft>
                <a:spcPts val="0"/>
              </a:spcAft>
              <a:buClr>
                <a:schemeClr val="dk1"/>
              </a:buClr>
              <a:buSzPts val="2200"/>
              <a:buChar char="•"/>
            </a:pPr>
            <a:r>
              <a:rPr lang="en-US" sz="2200"/>
              <a:t>Many people trust their peers more.</a:t>
            </a:r>
            <a:endParaRPr/>
          </a:p>
          <a:p>
            <a:pPr indent="-88900" lvl="0" marL="228600" rtl="0" algn="l">
              <a:lnSpc>
                <a:spcPct val="90000"/>
              </a:lnSpc>
              <a:spcBef>
                <a:spcPts val="1000"/>
              </a:spcBef>
              <a:spcAft>
                <a:spcPts val="0"/>
              </a:spcAft>
              <a:buClr>
                <a:schemeClr val="dk1"/>
              </a:buClr>
              <a:buSzPts val="2200"/>
              <a:buNone/>
            </a:pPr>
            <a:r>
              <a:t/>
            </a:r>
            <a:endParaRPr sz="2200"/>
          </a:p>
          <a:p>
            <a:pPr indent="-228600" lvl="0" marL="228600" rtl="0" algn="l">
              <a:lnSpc>
                <a:spcPct val="90000"/>
              </a:lnSpc>
              <a:spcBef>
                <a:spcPts val="1000"/>
              </a:spcBef>
              <a:spcAft>
                <a:spcPts val="0"/>
              </a:spcAft>
              <a:buClr>
                <a:schemeClr val="dk1"/>
              </a:buClr>
              <a:buSzPts val="2200"/>
              <a:buChar char="•"/>
            </a:pPr>
            <a:r>
              <a:rPr lang="en-US" sz="2200"/>
              <a:t>Work peers are available immediately after an incident and can help debrief the situation.</a:t>
            </a:r>
            <a:endParaRPr/>
          </a:p>
          <a:p>
            <a:pPr indent="-88900" lvl="0" marL="228600" rtl="0" algn="l">
              <a:lnSpc>
                <a:spcPct val="90000"/>
              </a:lnSpc>
              <a:spcBef>
                <a:spcPts val="1000"/>
              </a:spcBef>
              <a:spcAft>
                <a:spcPts val="0"/>
              </a:spcAft>
              <a:buClr>
                <a:schemeClr val="dk1"/>
              </a:buClr>
              <a:buSzPts val="2200"/>
              <a:buNone/>
            </a:pPr>
            <a:r>
              <a:t/>
            </a:r>
            <a:endParaRPr sz="2200"/>
          </a:p>
          <a:p>
            <a:pPr indent="-228600" lvl="0" marL="228600" rtl="0" algn="l">
              <a:lnSpc>
                <a:spcPct val="90000"/>
              </a:lnSpc>
              <a:spcBef>
                <a:spcPts val="1000"/>
              </a:spcBef>
              <a:spcAft>
                <a:spcPts val="0"/>
              </a:spcAft>
              <a:buClr>
                <a:schemeClr val="dk1"/>
              </a:buClr>
              <a:buSzPts val="2200"/>
              <a:buChar char="•"/>
            </a:pPr>
            <a:r>
              <a:rPr lang="en-US" sz="2200"/>
              <a:t>Work peers can help the “buy-in” to participation.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sp>
        <p:nvSpPr>
          <p:cNvPr id="268" name="Google Shape;268;p1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grpSp>
        <p:nvGrpSpPr>
          <p:cNvPr id="269" name="Google Shape;269;p19"/>
          <p:cNvGrpSpPr/>
          <p:nvPr/>
        </p:nvGrpSpPr>
        <p:grpSpPr>
          <a:xfrm>
            <a:off x="931180" y="1109243"/>
            <a:ext cx="4842710" cy="4842710"/>
            <a:chOff x="1881974" y="1174396"/>
            <a:chExt cx="5290997" cy="5290997"/>
          </a:xfrm>
        </p:grpSpPr>
        <p:sp>
          <p:nvSpPr>
            <p:cNvPr id="270" name="Google Shape;270;p19"/>
            <p:cNvSpPr/>
            <p:nvPr/>
          </p:nvSpPr>
          <p:spPr>
            <a:xfrm>
              <a:off x="1881974" y="1174396"/>
              <a:ext cx="5290997" cy="5290997"/>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
          <p:nvSpPr>
            <p:cNvPr id="271" name="Google Shape;271;p19"/>
            <p:cNvSpPr/>
            <p:nvPr/>
          </p:nvSpPr>
          <p:spPr>
            <a:xfrm>
              <a:off x="1881974" y="1174396"/>
              <a:ext cx="5290997" cy="5290997"/>
            </a:xfrm>
            <a:prstGeom prst="ellipse">
              <a:avLst/>
            </a:prstGeom>
            <a:solidFill>
              <a:schemeClr val="accent1">
                <a:alpha val="20000"/>
              </a:schemeClr>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grpSp>
      <p:sp>
        <p:nvSpPr>
          <p:cNvPr id="272" name="Google Shape;272;p19"/>
          <p:cNvSpPr/>
          <p:nvPr/>
        </p:nvSpPr>
        <p:spPr>
          <a:xfrm>
            <a:off x="880270" y="1095407"/>
            <a:ext cx="4754948" cy="47549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Source Sans Pro"/>
              <a:ea typeface="Source Sans Pro"/>
              <a:cs typeface="Source Sans Pro"/>
              <a:sym typeface="Source Sans Pro"/>
            </a:endParaRPr>
          </a:p>
        </p:txBody>
      </p:sp>
      <p:sp>
        <p:nvSpPr>
          <p:cNvPr id="273" name="Google Shape;273;p19"/>
          <p:cNvSpPr txBox="1"/>
          <p:nvPr>
            <p:ph type="title"/>
          </p:nvPr>
        </p:nvSpPr>
        <p:spPr>
          <a:xfrm>
            <a:off x="5644751" y="568517"/>
            <a:ext cx="6161004" cy="8863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100"/>
              <a:buFont typeface="Source Sans Pro"/>
              <a:buNone/>
            </a:pPr>
            <a:r>
              <a:rPr lang="en-US" sz="4100"/>
              <a:t>WHAT CAN IT DO FOR YOU?</a:t>
            </a:r>
            <a:endParaRPr/>
          </a:p>
        </p:txBody>
      </p:sp>
      <p:grpSp>
        <p:nvGrpSpPr>
          <p:cNvPr id="274" name="Google Shape;274;p19"/>
          <p:cNvGrpSpPr/>
          <p:nvPr/>
        </p:nvGrpSpPr>
        <p:grpSpPr>
          <a:xfrm>
            <a:off x="0" y="377893"/>
            <a:ext cx="1861854" cy="717514"/>
            <a:chOff x="0" y="377893"/>
            <a:chExt cx="1861854" cy="717514"/>
          </a:xfrm>
        </p:grpSpPr>
        <p:sp>
          <p:nvSpPr>
            <p:cNvPr id="275" name="Google Shape;275;p19"/>
            <p:cNvSpPr/>
            <p:nvPr/>
          </p:nvSpPr>
          <p:spPr>
            <a:xfrm>
              <a:off x="0" y="377893"/>
              <a:ext cx="1861854" cy="277779"/>
            </a:xfrm>
            <a:custGeom>
              <a:rect b="b" l="l" r="r" t="t"/>
              <a:pathLst>
                <a:path extrusionOk="0" h="277779" w="1861854">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76" name="Google Shape;276;p19"/>
            <p:cNvSpPr/>
            <p:nvPr/>
          </p:nvSpPr>
          <p:spPr>
            <a:xfrm>
              <a:off x="0" y="817628"/>
              <a:ext cx="1861854" cy="277779"/>
            </a:xfrm>
            <a:custGeom>
              <a:rect b="b" l="l" r="r" t="t"/>
              <a:pathLst>
                <a:path extrusionOk="0" h="277779" w="1861854">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grpSp>
      <p:pic>
        <p:nvPicPr>
          <p:cNvPr descr="Group of People" id="277" name="Google Shape;277;p19"/>
          <p:cNvPicPr preferRelativeResize="0"/>
          <p:nvPr/>
        </p:nvPicPr>
        <p:blipFill rotWithShape="1">
          <a:blip r:embed="rId3">
            <a:alphaModFix/>
          </a:blip>
          <a:srcRect b="0" l="0" r="0" t="0"/>
          <a:stretch/>
        </p:blipFill>
        <p:spPr>
          <a:xfrm>
            <a:off x="1649077" y="1864214"/>
            <a:ext cx="3217333" cy="3217333"/>
          </a:xfrm>
          <a:prstGeom prst="rect">
            <a:avLst/>
          </a:prstGeom>
          <a:noFill/>
          <a:ln>
            <a:noFill/>
          </a:ln>
        </p:spPr>
      </p:pic>
      <p:grpSp>
        <p:nvGrpSpPr>
          <p:cNvPr id="278" name="Google Shape;278;p19"/>
          <p:cNvGrpSpPr/>
          <p:nvPr/>
        </p:nvGrpSpPr>
        <p:grpSpPr>
          <a:xfrm>
            <a:off x="10428634" y="5987064"/>
            <a:ext cx="1054466" cy="469689"/>
            <a:chOff x="9841624" y="4115729"/>
            <a:chExt cx="602169" cy="268223"/>
          </a:xfrm>
        </p:grpSpPr>
        <p:sp>
          <p:nvSpPr>
            <p:cNvPr id="279" name="Google Shape;279;p19"/>
            <p:cNvSpPr/>
            <p:nvPr/>
          </p:nvSpPr>
          <p:spPr>
            <a:xfrm>
              <a:off x="9841624"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80" name="Google Shape;280;p19"/>
            <p:cNvSpPr/>
            <p:nvPr/>
          </p:nvSpPr>
          <p:spPr>
            <a:xfrm>
              <a:off x="9941445"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81" name="Google Shape;281;p19"/>
            <p:cNvSpPr/>
            <p:nvPr/>
          </p:nvSpPr>
          <p:spPr>
            <a:xfrm>
              <a:off x="10041267"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82" name="Google Shape;282;p19"/>
            <p:cNvSpPr/>
            <p:nvPr/>
          </p:nvSpPr>
          <p:spPr>
            <a:xfrm>
              <a:off x="10141090"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
          <p:nvSpPr>
            <p:cNvPr id="283" name="Google Shape;283;p19"/>
            <p:cNvSpPr/>
            <p:nvPr/>
          </p:nvSpPr>
          <p:spPr>
            <a:xfrm>
              <a:off x="10240911"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grpSp>
      <p:sp>
        <p:nvSpPr>
          <p:cNvPr id="284" name="Google Shape;284;p19"/>
          <p:cNvSpPr txBox="1"/>
          <p:nvPr>
            <p:ph idx="1" type="body"/>
          </p:nvPr>
        </p:nvSpPr>
        <p:spPr>
          <a:xfrm>
            <a:off x="6265793" y="1864219"/>
            <a:ext cx="52173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sz="2200"/>
              <a:t>Protect employees from harm by implementing well-being practices and resources.</a:t>
            </a:r>
            <a:endParaRPr/>
          </a:p>
          <a:p>
            <a:pPr indent="-228600" lvl="0" marL="228600" rtl="0" algn="l">
              <a:lnSpc>
                <a:spcPct val="90000"/>
              </a:lnSpc>
              <a:spcBef>
                <a:spcPts val="1000"/>
              </a:spcBef>
              <a:spcAft>
                <a:spcPts val="0"/>
              </a:spcAft>
              <a:buClr>
                <a:schemeClr val="dk1"/>
              </a:buClr>
              <a:buSzPts val="2200"/>
              <a:buChar char="•"/>
            </a:pPr>
            <a:r>
              <a:rPr lang="en-US" sz="2200"/>
              <a:t>Help balance work and home life/set </a:t>
            </a:r>
            <a:r>
              <a:rPr lang="en-US" sz="2200"/>
              <a:t>boundaries</a:t>
            </a:r>
            <a:endParaRPr sz="2200"/>
          </a:p>
          <a:p>
            <a:pPr indent="-228600" lvl="0" marL="228600" rtl="0" algn="l">
              <a:lnSpc>
                <a:spcPct val="90000"/>
              </a:lnSpc>
              <a:spcBef>
                <a:spcPts val="1000"/>
              </a:spcBef>
              <a:spcAft>
                <a:spcPts val="0"/>
              </a:spcAft>
              <a:buClr>
                <a:schemeClr val="dk1"/>
              </a:buClr>
              <a:buSzPts val="2200"/>
              <a:buChar char="•"/>
            </a:pPr>
            <a:r>
              <a:rPr lang="en-US" sz="2200"/>
              <a:t>P</a:t>
            </a:r>
            <a:r>
              <a:rPr lang="en-US" sz="2200"/>
              <a:t>romote recognition to employees, let them know they matter.</a:t>
            </a:r>
            <a:endParaRPr/>
          </a:p>
          <a:p>
            <a:pPr indent="-228600" lvl="0" marL="228600" rtl="0" algn="l">
              <a:lnSpc>
                <a:spcPct val="90000"/>
              </a:lnSpc>
              <a:spcBef>
                <a:spcPts val="1000"/>
              </a:spcBef>
              <a:spcAft>
                <a:spcPts val="0"/>
              </a:spcAft>
              <a:buClr>
                <a:schemeClr val="dk1"/>
              </a:buClr>
              <a:buSzPts val="2200"/>
              <a:buChar char="•"/>
            </a:pPr>
            <a:r>
              <a:rPr lang="en-US" sz="2200"/>
              <a:t>Opportunity for growth and leadership </a:t>
            </a:r>
            <a:endParaRPr sz="2200"/>
          </a:p>
          <a:p>
            <a:pPr indent="-228600" lvl="0" marL="228600" rtl="0" algn="l">
              <a:lnSpc>
                <a:spcPct val="90000"/>
              </a:lnSpc>
              <a:spcBef>
                <a:spcPts val="1000"/>
              </a:spcBef>
              <a:spcAft>
                <a:spcPts val="0"/>
              </a:spcAft>
              <a:buClr>
                <a:schemeClr val="dk1"/>
              </a:buClr>
              <a:buSzPts val="2200"/>
              <a:buChar char="•"/>
            </a:pPr>
            <a:r>
              <a:rPr lang="en-US" sz="2200"/>
              <a:t>Increase retention rates</a:t>
            </a:r>
            <a:endParaRPr sz="2200"/>
          </a:p>
          <a:p>
            <a:pPr indent="0" lvl="0" marL="228600" rtl="0" algn="l">
              <a:lnSpc>
                <a:spcPct val="90000"/>
              </a:lnSpc>
              <a:spcBef>
                <a:spcPts val="1000"/>
              </a:spcBef>
              <a:spcAft>
                <a:spcPts val="0"/>
              </a:spcAft>
              <a:buNone/>
            </a:pPr>
            <a:r>
              <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0"/>
          <p:cNvSpPr txBox="1"/>
          <p:nvPr>
            <p:ph type="title"/>
          </p:nvPr>
        </p:nvSpPr>
        <p:spPr>
          <a:xfrm>
            <a:off x="838200" y="365125"/>
            <a:ext cx="10515600" cy="980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Infographics</a:t>
            </a:r>
            <a:endParaRPr/>
          </a:p>
        </p:txBody>
      </p:sp>
      <p:sp>
        <p:nvSpPr>
          <p:cNvPr id="290" name="Google Shape;290;p20"/>
          <p:cNvSpPr txBox="1"/>
          <p:nvPr>
            <p:ph idx="2" type="body"/>
          </p:nvPr>
        </p:nvSpPr>
        <p:spPr>
          <a:xfrm>
            <a:off x="6172200" y="1825625"/>
            <a:ext cx="5181600" cy="4351200"/>
          </a:xfrm>
          <a:prstGeom prst="rect">
            <a:avLst/>
          </a:prstGeom>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lt1"/>
              </a:buClr>
              <a:buSzPts val="1100"/>
              <a:buFont typeface="Arial"/>
              <a:buNone/>
            </a:pPr>
            <a:r>
              <a:t/>
            </a:r>
            <a:endParaRPr/>
          </a:p>
          <a:p>
            <a:pPr indent="0" lvl="0" marL="0" rtl="0" algn="l">
              <a:lnSpc>
                <a:spcPct val="115000"/>
              </a:lnSpc>
              <a:spcBef>
                <a:spcPts val="1200"/>
              </a:spcBef>
              <a:spcAft>
                <a:spcPts val="1200"/>
              </a:spcAft>
              <a:buClr>
                <a:schemeClr val="lt1"/>
              </a:buClr>
              <a:buSzPts val="1100"/>
              <a:buFont typeface="Arial"/>
              <a:buNone/>
            </a:pPr>
            <a:r>
              <a:t/>
            </a:r>
            <a:endParaRPr/>
          </a:p>
        </p:txBody>
      </p:sp>
      <p:pic>
        <p:nvPicPr>
          <p:cNvPr id="291" name="Google Shape;291;p20"/>
          <p:cNvPicPr preferRelativeResize="0"/>
          <p:nvPr/>
        </p:nvPicPr>
        <p:blipFill>
          <a:blip r:embed="rId3">
            <a:alphaModFix/>
          </a:blip>
          <a:stretch>
            <a:fillRect/>
          </a:stretch>
        </p:blipFill>
        <p:spPr>
          <a:xfrm>
            <a:off x="7994858" y="526750"/>
            <a:ext cx="3358942" cy="6023700"/>
          </a:xfrm>
          <a:prstGeom prst="rect">
            <a:avLst/>
          </a:prstGeom>
          <a:noFill/>
          <a:ln>
            <a:noFill/>
          </a:ln>
        </p:spPr>
      </p:pic>
      <p:pic>
        <p:nvPicPr>
          <p:cNvPr id="292" name="Google Shape;292;p20"/>
          <p:cNvPicPr preferRelativeResize="0"/>
          <p:nvPr/>
        </p:nvPicPr>
        <p:blipFill>
          <a:blip r:embed="rId4">
            <a:alphaModFix/>
          </a:blip>
          <a:stretch>
            <a:fillRect/>
          </a:stretch>
        </p:blipFill>
        <p:spPr>
          <a:xfrm>
            <a:off x="1062050" y="526749"/>
            <a:ext cx="3038750" cy="6023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KEY TAKEAWAYS</a:t>
            </a:r>
            <a:endParaRPr/>
          </a:p>
        </p:txBody>
      </p:sp>
      <p:grpSp>
        <p:nvGrpSpPr>
          <p:cNvPr id="298" name="Google Shape;298;p21"/>
          <p:cNvGrpSpPr/>
          <p:nvPr/>
        </p:nvGrpSpPr>
        <p:grpSpPr>
          <a:xfrm>
            <a:off x="6180055" y="1674447"/>
            <a:ext cx="3495976" cy="2092591"/>
            <a:chOff x="4192863" y="1002150"/>
            <a:chExt cx="3679200" cy="3139200"/>
          </a:xfrm>
        </p:grpSpPr>
        <p:sp>
          <p:nvSpPr>
            <p:cNvPr id="299" name="Google Shape;299;p21"/>
            <p:cNvSpPr/>
            <p:nvPr/>
          </p:nvSpPr>
          <p:spPr>
            <a:xfrm>
              <a:off x="4192863" y="1002150"/>
              <a:ext cx="3679200" cy="3139200"/>
            </a:xfrm>
            <a:prstGeom prst="round2DiagRect">
              <a:avLst>
                <a:gd fmla="val 0" name="adj1"/>
                <a:gd fmla="val 17764" name="adj2"/>
              </a:avLst>
            </a:prstGeom>
            <a:solidFill>
              <a:srgbClr val="0944A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p:txBody>
        </p:sp>
        <p:sp>
          <p:nvSpPr>
            <p:cNvPr id="300" name="Google Shape;300;p21"/>
            <p:cNvSpPr txBox="1"/>
            <p:nvPr/>
          </p:nvSpPr>
          <p:spPr>
            <a:xfrm>
              <a:off x="5646885" y="1328629"/>
              <a:ext cx="2021400" cy="6036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1500">
                  <a:solidFill>
                    <a:srgbClr val="FFFFFF"/>
                  </a:solidFill>
                  <a:latin typeface="Roboto"/>
                  <a:ea typeface="Roboto"/>
                  <a:cs typeface="Roboto"/>
                  <a:sym typeface="Roboto"/>
                </a:rPr>
                <a:t>Dedra</a:t>
              </a:r>
              <a:endParaRPr sz="1500">
                <a:solidFill>
                  <a:srgbClr val="FFFFFF"/>
                </a:solidFill>
                <a:latin typeface="Roboto"/>
                <a:ea typeface="Roboto"/>
                <a:cs typeface="Roboto"/>
                <a:sym typeface="Roboto"/>
              </a:endParaRPr>
            </a:p>
          </p:txBody>
        </p:sp>
        <p:sp>
          <p:nvSpPr>
            <p:cNvPr id="301" name="Google Shape;301;p21"/>
            <p:cNvSpPr txBox="1"/>
            <p:nvPr/>
          </p:nvSpPr>
          <p:spPr>
            <a:xfrm>
              <a:off x="5646885" y="1983259"/>
              <a:ext cx="2021400" cy="1128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None/>
              </a:pPr>
              <a:r>
                <a:rPr lang="en-US">
                  <a:solidFill>
                    <a:srgbClr val="FFFFFF"/>
                  </a:solidFill>
                  <a:latin typeface="Roboto"/>
                  <a:ea typeface="Roboto"/>
                  <a:cs typeface="Roboto"/>
                  <a:sym typeface="Roboto"/>
                </a:rPr>
                <a:t>Research and collaboration</a:t>
              </a:r>
              <a:endParaRPr>
                <a:solidFill>
                  <a:srgbClr val="FFFFFF"/>
                </a:solidFill>
                <a:latin typeface="Roboto"/>
                <a:ea typeface="Roboto"/>
                <a:cs typeface="Roboto"/>
                <a:sym typeface="Roboto"/>
              </a:endParaRPr>
            </a:p>
          </p:txBody>
        </p:sp>
      </p:grpSp>
      <p:grpSp>
        <p:nvGrpSpPr>
          <p:cNvPr id="302" name="Google Shape;302;p21"/>
          <p:cNvGrpSpPr/>
          <p:nvPr/>
        </p:nvGrpSpPr>
        <p:grpSpPr>
          <a:xfrm>
            <a:off x="4799635" y="1674379"/>
            <a:ext cx="2592735" cy="2092748"/>
            <a:chOff x="3216519" y="1269344"/>
            <a:chExt cx="1944600" cy="1569600"/>
          </a:xfrm>
        </p:grpSpPr>
        <p:sp>
          <p:nvSpPr>
            <p:cNvPr id="303" name="Google Shape;303;p21"/>
            <p:cNvSpPr/>
            <p:nvPr/>
          </p:nvSpPr>
          <p:spPr>
            <a:xfrm flipH="1">
              <a:off x="3216519" y="1269344"/>
              <a:ext cx="1944600" cy="1569600"/>
            </a:xfrm>
            <a:prstGeom prst="round2DiagRect">
              <a:avLst>
                <a:gd fmla="val 0" name="adj1"/>
                <a:gd fmla="val 17764" name="adj2"/>
              </a:avLst>
            </a:prstGeom>
            <a:solidFill>
              <a:srgbClr val="0D5DD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4" name="Google Shape;304;p21"/>
            <p:cNvSpPr txBox="1"/>
            <p:nvPr/>
          </p:nvSpPr>
          <p:spPr>
            <a:xfrm>
              <a:off x="3461163" y="1439196"/>
              <a:ext cx="1451700" cy="459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1500">
                  <a:solidFill>
                    <a:srgbClr val="FFFFFF"/>
                  </a:solidFill>
                  <a:latin typeface="Roboto"/>
                  <a:ea typeface="Roboto"/>
                  <a:cs typeface="Roboto"/>
                  <a:sym typeface="Roboto"/>
                </a:rPr>
                <a:t>Margaret</a:t>
              </a:r>
              <a:endParaRPr sz="1500">
                <a:solidFill>
                  <a:srgbClr val="FFFFFF"/>
                </a:solidFill>
                <a:latin typeface="Roboto"/>
                <a:ea typeface="Roboto"/>
                <a:cs typeface="Roboto"/>
                <a:sym typeface="Roboto"/>
              </a:endParaRPr>
            </a:p>
          </p:txBody>
        </p:sp>
        <p:sp>
          <p:nvSpPr>
            <p:cNvPr id="305" name="Google Shape;305;p21"/>
            <p:cNvSpPr txBox="1"/>
            <p:nvPr/>
          </p:nvSpPr>
          <p:spPr>
            <a:xfrm>
              <a:off x="3461163" y="1785610"/>
              <a:ext cx="1451700" cy="512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None/>
              </a:pPr>
              <a:r>
                <a:rPr lang="en-US">
                  <a:solidFill>
                    <a:srgbClr val="FFFFFF"/>
                  </a:solidFill>
                  <a:latin typeface="Roboto"/>
                  <a:ea typeface="Roboto"/>
                  <a:cs typeface="Roboto"/>
                  <a:sym typeface="Roboto"/>
                </a:rPr>
                <a:t>Trust your team members</a:t>
              </a:r>
              <a:endParaRPr>
                <a:solidFill>
                  <a:srgbClr val="FFFFFF"/>
                </a:solidFill>
                <a:latin typeface="Roboto"/>
                <a:ea typeface="Roboto"/>
                <a:cs typeface="Roboto"/>
                <a:sym typeface="Roboto"/>
              </a:endParaRPr>
            </a:p>
          </p:txBody>
        </p:sp>
      </p:grpSp>
      <p:grpSp>
        <p:nvGrpSpPr>
          <p:cNvPr id="306" name="Google Shape;306;p21"/>
          <p:cNvGrpSpPr/>
          <p:nvPr/>
        </p:nvGrpSpPr>
        <p:grpSpPr>
          <a:xfrm>
            <a:off x="2349183" y="1674379"/>
            <a:ext cx="2592735" cy="2092748"/>
            <a:chOff x="1271925" y="1002150"/>
            <a:chExt cx="1944600" cy="1569600"/>
          </a:xfrm>
        </p:grpSpPr>
        <p:sp>
          <p:nvSpPr>
            <p:cNvPr id="307" name="Google Shape;307;p21"/>
            <p:cNvSpPr/>
            <p:nvPr/>
          </p:nvSpPr>
          <p:spPr>
            <a:xfrm rot="10800000">
              <a:off x="1271925" y="1002150"/>
              <a:ext cx="1944600" cy="1569600"/>
            </a:xfrm>
            <a:prstGeom prst="round2DiagRect">
              <a:avLst>
                <a:gd fmla="val 0" name="adj1"/>
                <a:gd fmla="val 17764" name="adj2"/>
              </a:avLst>
            </a:prstGeom>
            <a:solidFill>
              <a:srgbClr val="307B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8" name="Google Shape;308;p21"/>
            <p:cNvSpPr txBox="1"/>
            <p:nvPr/>
          </p:nvSpPr>
          <p:spPr>
            <a:xfrm>
              <a:off x="1496688" y="1244660"/>
              <a:ext cx="1451700" cy="459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1500">
                  <a:solidFill>
                    <a:srgbClr val="FFFFFF"/>
                  </a:solidFill>
                  <a:latin typeface="Roboto"/>
                  <a:ea typeface="Roboto"/>
                  <a:cs typeface="Roboto"/>
                  <a:sym typeface="Roboto"/>
                </a:rPr>
                <a:t>Payton</a:t>
              </a:r>
              <a:endParaRPr sz="1500">
                <a:solidFill>
                  <a:srgbClr val="FFFFFF"/>
                </a:solidFill>
                <a:latin typeface="Roboto"/>
                <a:ea typeface="Roboto"/>
                <a:cs typeface="Roboto"/>
                <a:sym typeface="Roboto"/>
              </a:endParaRPr>
            </a:p>
          </p:txBody>
        </p:sp>
        <p:sp>
          <p:nvSpPr>
            <p:cNvPr id="309" name="Google Shape;309;p21"/>
            <p:cNvSpPr txBox="1"/>
            <p:nvPr/>
          </p:nvSpPr>
          <p:spPr>
            <a:xfrm>
              <a:off x="1496688" y="1536913"/>
              <a:ext cx="1451700" cy="507900"/>
            </a:xfrm>
            <a:prstGeom prst="rect">
              <a:avLst/>
            </a:prstGeom>
            <a:noFill/>
            <a:ln>
              <a:noFill/>
            </a:ln>
          </p:spPr>
          <p:txBody>
            <a:bodyPr anchorCtr="0" anchor="t" bIns="121900" lIns="121900" spcFirstLastPara="1" rIns="121900" wrap="square" tIns="121900">
              <a:spAutoFit/>
            </a:bodyPr>
            <a:lstStyle/>
            <a:p>
              <a:pPr indent="0" lvl="0" marL="0" rtl="0" algn="l">
                <a:lnSpc>
                  <a:spcPct val="100000"/>
                </a:lnSpc>
                <a:spcBef>
                  <a:spcPts val="0"/>
                </a:spcBef>
                <a:spcAft>
                  <a:spcPts val="2100"/>
                </a:spcAft>
                <a:buNone/>
              </a:pPr>
              <a:r>
                <a:rPr lang="en-US">
                  <a:solidFill>
                    <a:schemeClr val="dk1"/>
                  </a:solidFill>
                  <a:latin typeface="Roboto"/>
                  <a:ea typeface="Roboto"/>
                  <a:cs typeface="Roboto"/>
                  <a:sym typeface="Roboto"/>
                </a:rPr>
                <a:t>First Idea ≠ Best Idea Brainstorming</a:t>
              </a:r>
              <a:endParaRPr>
                <a:solidFill>
                  <a:schemeClr val="dk1"/>
                </a:solidFill>
                <a:latin typeface="Roboto"/>
                <a:ea typeface="Roboto"/>
                <a:cs typeface="Roboto"/>
                <a:sym typeface="Roboto"/>
              </a:endParaRPr>
            </a:p>
          </p:txBody>
        </p:sp>
      </p:grpSp>
      <p:grpSp>
        <p:nvGrpSpPr>
          <p:cNvPr id="310" name="Google Shape;310;p21"/>
          <p:cNvGrpSpPr/>
          <p:nvPr/>
        </p:nvGrpSpPr>
        <p:grpSpPr>
          <a:xfrm>
            <a:off x="3615008" y="3767039"/>
            <a:ext cx="2592735" cy="2092748"/>
            <a:chOff x="2243668" y="2571750"/>
            <a:chExt cx="1944600" cy="1569600"/>
          </a:xfrm>
        </p:grpSpPr>
        <p:sp>
          <p:nvSpPr>
            <p:cNvPr id="311" name="Google Shape;311;p21"/>
            <p:cNvSpPr/>
            <p:nvPr/>
          </p:nvSpPr>
          <p:spPr>
            <a:xfrm flipH="1">
              <a:off x="2243668" y="2571750"/>
              <a:ext cx="1944600" cy="1569600"/>
            </a:xfrm>
            <a:prstGeom prst="round2DiagRect">
              <a:avLst>
                <a:gd fmla="val 0" name="adj1"/>
                <a:gd fmla="val 17764" name="adj2"/>
              </a:avLst>
            </a:prstGeom>
            <a:solidFill>
              <a:srgbClr val="0D5DD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2" name="Google Shape;312;p21"/>
            <p:cNvSpPr txBox="1"/>
            <p:nvPr/>
          </p:nvSpPr>
          <p:spPr>
            <a:xfrm>
              <a:off x="2490125" y="2825060"/>
              <a:ext cx="1451700" cy="459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1500">
                  <a:solidFill>
                    <a:srgbClr val="FFFFFF"/>
                  </a:solidFill>
                  <a:latin typeface="Roboto"/>
                  <a:ea typeface="Roboto"/>
                  <a:cs typeface="Roboto"/>
                  <a:sym typeface="Roboto"/>
                </a:rPr>
                <a:t>Daisy</a:t>
              </a:r>
              <a:endParaRPr sz="1500">
                <a:solidFill>
                  <a:srgbClr val="FFFFFF"/>
                </a:solidFill>
                <a:latin typeface="Roboto"/>
                <a:ea typeface="Roboto"/>
                <a:cs typeface="Roboto"/>
                <a:sym typeface="Roboto"/>
              </a:endParaRPr>
            </a:p>
          </p:txBody>
        </p:sp>
        <p:sp>
          <p:nvSpPr>
            <p:cNvPr id="313" name="Google Shape;313;p21"/>
            <p:cNvSpPr txBox="1"/>
            <p:nvPr/>
          </p:nvSpPr>
          <p:spPr>
            <a:xfrm>
              <a:off x="2490125" y="3100354"/>
              <a:ext cx="1451700" cy="512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None/>
              </a:pPr>
              <a:r>
                <a:rPr lang="en-US">
                  <a:solidFill>
                    <a:srgbClr val="FFFFFF"/>
                  </a:solidFill>
                  <a:latin typeface="Roboto"/>
                  <a:ea typeface="Roboto"/>
                  <a:cs typeface="Roboto"/>
                  <a:sym typeface="Roboto"/>
                </a:rPr>
                <a:t>Listening to interviews</a:t>
              </a:r>
              <a:endParaRPr>
                <a:solidFill>
                  <a:srgbClr val="FFFFFF"/>
                </a:solidFill>
                <a:latin typeface="Roboto"/>
                <a:ea typeface="Roboto"/>
                <a:cs typeface="Roboto"/>
                <a:sym typeface="Roboto"/>
              </a:endParaRPr>
            </a:p>
          </p:txBody>
        </p:sp>
      </p:grpSp>
      <p:grpSp>
        <p:nvGrpSpPr>
          <p:cNvPr id="314" name="Google Shape;314;p21"/>
          <p:cNvGrpSpPr/>
          <p:nvPr/>
        </p:nvGrpSpPr>
        <p:grpSpPr>
          <a:xfrm>
            <a:off x="6106385" y="3767039"/>
            <a:ext cx="2592735" cy="2092748"/>
            <a:chOff x="3216519" y="2571750"/>
            <a:chExt cx="1944600" cy="1569600"/>
          </a:xfrm>
        </p:grpSpPr>
        <p:sp>
          <p:nvSpPr>
            <p:cNvPr id="315" name="Google Shape;315;p21"/>
            <p:cNvSpPr/>
            <p:nvPr/>
          </p:nvSpPr>
          <p:spPr>
            <a:xfrm rot="10800000">
              <a:off x="3216519" y="2571750"/>
              <a:ext cx="1944600" cy="1569600"/>
            </a:xfrm>
            <a:prstGeom prst="round2DiagRect">
              <a:avLst>
                <a:gd fmla="val 0" name="adj1"/>
                <a:gd fmla="val 17764" name="adj2"/>
              </a:avLst>
            </a:prstGeom>
            <a:solidFill>
              <a:srgbClr val="307B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6" name="Google Shape;316;p21"/>
            <p:cNvSpPr txBox="1"/>
            <p:nvPr/>
          </p:nvSpPr>
          <p:spPr>
            <a:xfrm>
              <a:off x="3461163" y="2814260"/>
              <a:ext cx="1451700" cy="459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1500">
                  <a:solidFill>
                    <a:srgbClr val="FFFFFF"/>
                  </a:solidFill>
                  <a:latin typeface="Roboto"/>
                  <a:ea typeface="Roboto"/>
                  <a:cs typeface="Roboto"/>
                  <a:sym typeface="Roboto"/>
                </a:rPr>
                <a:t>Suz</a:t>
              </a:r>
              <a:endParaRPr sz="1500">
                <a:solidFill>
                  <a:srgbClr val="FFFFFF"/>
                </a:solidFill>
                <a:latin typeface="Roboto"/>
                <a:ea typeface="Roboto"/>
                <a:cs typeface="Roboto"/>
                <a:sym typeface="Roboto"/>
              </a:endParaRPr>
            </a:p>
          </p:txBody>
        </p:sp>
        <p:sp>
          <p:nvSpPr>
            <p:cNvPr id="317" name="Google Shape;317;p21"/>
            <p:cNvSpPr txBox="1"/>
            <p:nvPr/>
          </p:nvSpPr>
          <p:spPr>
            <a:xfrm>
              <a:off x="3461163" y="3088016"/>
              <a:ext cx="1451700" cy="512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None/>
              </a:pPr>
              <a:r>
                <a:rPr lang="en-US">
                  <a:solidFill>
                    <a:srgbClr val="FFFFFF"/>
                  </a:solidFill>
                  <a:latin typeface="Roboto"/>
                  <a:ea typeface="Roboto"/>
                  <a:cs typeface="Roboto"/>
                  <a:sym typeface="Roboto"/>
                </a:rPr>
                <a:t>Safe space at work</a:t>
              </a:r>
              <a:endParaRPr>
                <a:solidFill>
                  <a:srgbClr val="FFFFFF"/>
                </a:solidFill>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unkyShapesDarkVTI">
  <a:themeElements>
    <a:clrScheme name="Custom 4">
      <a:dk1>
        <a:srgbClr val="FFFFFF"/>
      </a:dk1>
      <a:lt1>
        <a:srgbClr val="000000"/>
      </a:lt1>
      <a:dk2>
        <a:srgbClr val="F3FFF8"/>
      </a:dk2>
      <a:lt2>
        <a:srgbClr val="2D2D2D"/>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